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p:regular r:id="rId39"/>
      <p:bold r:id="rId40"/>
      <p:italic r:id="rId41"/>
      <p:boldItalic r:id="rId42"/>
    </p:embeddedFont>
    <p:embeddedFont>
      <p:font typeface="Nunito"/>
      <p:regular r:id="rId43"/>
      <p:bold r:id="rId44"/>
      <p:italic r:id="rId45"/>
      <p:boldItalic r:id="rId46"/>
    </p:embeddedFont>
    <p:embeddedFont>
      <p:font typeface="Montserrat"/>
      <p:regular r:id="rId47"/>
      <p:bold r:id="rId48"/>
      <p:italic r:id="rId49"/>
      <p:boldItalic r:id="rId50"/>
    </p:embeddedFont>
    <p:embeddedFont>
      <p:font typeface="Google Sans Medium"/>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Enrique Día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Nunito-bold.fntdata"/><Relationship Id="rId43" Type="http://schemas.openxmlformats.org/officeDocument/2006/relationships/font" Target="fonts/Nunito-regular.fntdata"/><Relationship Id="rId46" Type="http://schemas.openxmlformats.org/officeDocument/2006/relationships/font" Target="fonts/Nunito-boldItalic.fntdata"/><Relationship Id="rId45"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old.fntdata"/><Relationship Id="rId47" Type="http://schemas.openxmlformats.org/officeDocument/2006/relationships/font" Target="fonts/Montserrat-regular.fntdata"/><Relationship Id="rId49"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oboto-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GoogleSansMedium-regular.fntdata"/><Relationship Id="rId50" Type="http://schemas.openxmlformats.org/officeDocument/2006/relationships/font" Target="fonts/Montserrat-boldItalic.fntdata"/><Relationship Id="rId53" Type="http://schemas.openxmlformats.org/officeDocument/2006/relationships/font" Target="fonts/GoogleSansMedium-italic.fntdata"/><Relationship Id="rId52" Type="http://schemas.openxmlformats.org/officeDocument/2006/relationships/font" Target="fonts/GoogleSansMedium-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GoogleSansMedium-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0-25T06:38:47.390">
    <p:pos x="6000" y="0"/>
    <p:text>@k@devf.mx Takes a call w Juan Vazquez in order to iterate to v2.
_Assigned to Enrique Díaz_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alend.com/resources/what-is-data-integration/" TargetMode="External"/><Relationship Id="rId3" Type="http://schemas.openxmlformats.org/officeDocument/2006/relationships/hyperlink" Target="https://www.talend.com/resources/what-streaming-data/" TargetMode="External"/><Relationship Id="rId4" Type="http://schemas.openxmlformats.org/officeDocument/2006/relationships/hyperlink" Target="https://www.oracle.com/database/what-is-data-management/"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ing.ai/ai-transformation-playbook/"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avatpoint.com/data-warehouse" TargetMode="External"/><Relationship Id="rId3" Type="http://schemas.openxmlformats.org/officeDocument/2006/relationships/hyperlink" Target="https://www.javatpoint.com/data-warehouse"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nalyticsindiamag.com/faker-tutorial-a-python-library-to-create-your-own-dataset/"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how-to-create-a-machine-learning-dataset-from-scratch-6a24a9fd1673"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fe96b658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fe96b658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fe96b6587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fe96b6587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highlight>
                <a:schemeClr val="lt1"/>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e48049db3_2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de48049db3_2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f1738fc2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df1738fc2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rgbClr val="323E48"/>
                </a:solidFill>
              </a:rPr>
              <a:t>A </a:t>
            </a:r>
            <a:r>
              <a:rPr b="1" lang="en">
                <a:solidFill>
                  <a:srgbClr val="441848"/>
                </a:solidFill>
              </a:rPr>
              <a:t>data source</a:t>
            </a:r>
            <a:r>
              <a:rPr lang="en">
                <a:solidFill>
                  <a:srgbClr val="323E48"/>
                </a:solidFill>
              </a:rPr>
              <a:t> may be the initial location where data is born or where physical information is first digitized, however even the most refined data may serve as a source, as long as another </a:t>
            </a:r>
            <a:r>
              <a:rPr lang="en">
                <a:solidFill>
                  <a:schemeClr val="hlink"/>
                </a:solidFill>
                <a:uFill>
                  <a:noFill/>
                </a:uFill>
                <a:hlinkClick r:id="rId2"/>
              </a:rPr>
              <a:t>process accesses and utilizes</a:t>
            </a:r>
            <a:r>
              <a:rPr lang="en">
                <a:solidFill>
                  <a:srgbClr val="323E48"/>
                </a:solidFill>
              </a:rPr>
              <a:t> it. Concretely, a data source may be a database, a flat file, live measurements from physical devices, scraped web data, or any of the myriad static and </a:t>
            </a:r>
            <a:r>
              <a:rPr lang="en">
                <a:solidFill>
                  <a:schemeClr val="hlink"/>
                </a:solidFill>
                <a:uFill>
                  <a:noFill/>
                </a:uFill>
                <a:hlinkClick r:id="rId3"/>
              </a:rPr>
              <a:t>streaming data services</a:t>
            </a:r>
            <a:r>
              <a:rPr lang="en">
                <a:solidFill>
                  <a:srgbClr val="323E48"/>
                </a:solidFill>
              </a:rPr>
              <a:t> which abound across the internet.</a:t>
            </a:r>
            <a:endParaRPr>
              <a:solidFill>
                <a:srgbClr val="323E48"/>
              </a:solidFill>
            </a:endParaRPr>
          </a:p>
          <a:p>
            <a:pPr indent="0" lvl="0" marL="0" rtl="0" algn="l">
              <a:lnSpc>
                <a:spcPct val="115000"/>
              </a:lnSpc>
              <a:spcBef>
                <a:spcPts val="1200"/>
              </a:spcBef>
              <a:spcAft>
                <a:spcPts val="0"/>
              </a:spcAft>
              <a:buNone/>
            </a:pPr>
            <a:r>
              <a:rPr lang="en" sz="1200">
                <a:solidFill>
                  <a:srgbClr val="333333"/>
                </a:solidFill>
              </a:rPr>
              <a:t>A </a:t>
            </a:r>
            <a:r>
              <a:rPr b="1" lang="en" sz="1200">
                <a:solidFill>
                  <a:srgbClr val="441848"/>
                </a:solidFill>
              </a:rPr>
              <a:t>data lake</a:t>
            </a:r>
            <a:r>
              <a:rPr lang="en" sz="1200">
                <a:solidFill>
                  <a:srgbClr val="333333"/>
                </a:solidFill>
              </a:rPr>
              <a:t> is a centralized repository that allows you to store all your structured and unstructured data at any scale. You can store your data as-is, without having to first structure the data, and run different types of analytics—from dashboards and visualizations to big data processing, real-time analytics, and machine learning to guide better decisions.</a:t>
            </a:r>
            <a:endParaRPr>
              <a:solidFill>
                <a:srgbClr val="323E48"/>
              </a:solidFill>
            </a:endParaRPr>
          </a:p>
          <a:p>
            <a:pPr indent="0" lvl="0" marL="0" rtl="0" algn="l">
              <a:spcBef>
                <a:spcPts val="1200"/>
              </a:spcBef>
              <a:spcAft>
                <a:spcPts val="0"/>
              </a:spcAft>
              <a:buClr>
                <a:schemeClr val="dk1"/>
              </a:buClr>
              <a:buSzPts val="1100"/>
              <a:buFont typeface="Arial"/>
              <a:buNone/>
            </a:pPr>
            <a:r>
              <a:rPr lang="en" sz="1200">
                <a:solidFill>
                  <a:srgbClr val="161513"/>
                </a:solidFill>
                <a:highlight>
                  <a:srgbClr val="FFFFFF"/>
                </a:highlight>
              </a:rPr>
              <a:t>A </a:t>
            </a:r>
            <a:r>
              <a:rPr b="1" lang="en" sz="1200">
                <a:solidFill>
                  <a:srgbClr val="441848"/>
                </a:solidFill>
                <a:highlight>
                  <a:srgbClr val="FFFFFF"/>
                </a:highlight>
              </a:rPr>
              <a:t>data warehouse</a:t>
            </a:r>
            <a:r>
              <a:rPr lang="en" sz="1200">
                <a:solidFill>
                  <a:srgbClr val="161513"/>
                </a:solidFill>
                <a:highlight>
                  <a:srgbClr val="FFFFFF"/>
                </a:highlight>
              </a:rPr>
              <a:t> is a type of </a:t>
            </a:r>
            <a:r>
              <a:rPr lang="en" sz="1200">
                <a:solidFill>
                  <a:srgbClr val="006B8F"/>
                </a:solidFill>
                <a:highlight>
                  <a:srgbClr val="FFFFFF"/>
                </a:highlight>
                <a:uFill>
                  <a:noFill/>
                </a:uFill>
                <a:hlinkClick r:id="rId4">
                  <a:extLst>
                    <a:ext uri="{A12FA001-AC4F-418D-AE19-62706E023703}">
                      <ahyp:hlinkClr val="tx"/>
                    </a:ext>
                  </a:extLst>
                </a:hlinkClick>
              </a:rPr>
              <a:t>data management</a:t>
            </a:r>
            <a:r>
              <a:rPr lang="en" sz="1200">
                <a:solidFill>
                  <a:srgbClr val="161513"/>
                </a:solidFill>
                <a:highlight>
                  <a:srgbClr val="FFFFFF"/>
                </a:highlight>
              </a:rPr>
              <a:t> system that is designed to enable and support business intelligence (BI) activities, especially analytics. Data warehouses are solely intended to perform queries and analysis and often contain large amounts of historical data. The data within a data warehouse is usually derived from a wide range of sources such as application log files and transaction applications.</a:t>
            </a:r>
            <a:endParaRPr sz="1200">
              <a:solidFill>
                <a:srgbClr val="161513"/>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161513"/>
              </a:solidFill>
              <a:highlight>
                <a:srgbClr val="FFFFFF"/>
              </a:highlight>
            </a:endParaRPr>
          </a:p>
          <a:p>
            <a:pPr indent="0" lvl="0" marL="0" rtl="0" algn="l">
              <a:spcBef>
                <a:spcPts val="0"/>
              </a:spcBef>
              <a:spcAft>
                <a:spcPts val="0"/>
              </a:spcAft>
              <a:buClr>
                <a:schemeClr val="dk1"/>
              </a:buClr>
              <a:buSzPts val="1100"/>
              <a:buFont typeface="Arial"/>
              <a:buNone/>
            </a:pPr>
            <a:r>
              <a:rPr lang="en" sz="1200">
                <a:solidFill>
                  <a:srgbClr val="161616"/>
                </a:solidFill>
                <a:highlight>
                  <a:srgbClr val="FFFFFF"/>
                </a:highlight>
              </a:rPr>
              <a:t>A </a:t>
            </a:r>
            <a:r>
              <a:rPr b="1" lang="en" sz="1200">
                <a:solidFill>
                  <a:srgbClr val="441848"/>
                </a:solidFill>
                <a:highlight>
                  <a:srgbClr val="FFFFFF"/>
                </a:highlight>
              </a:rPr>
              <a:t>data mart</a:t>
            </a:r>
            <a:r>
              <a:rPr lang="en" sz="1200">
                <a:solidFill>
                  <a:srgbClr val="161616"/>
                </a:solidFill>
                <a:highlight>
                  <a:srgbClr val="FFFFFF"/>
                </a:highlight>
              </a:rPr>
              <a:t> is a subset of a data warehouse focused on a particular line of business, department, or subject area. Data marts make specific data available to a defined group of users, which allows those users to quickly access critical insights without wasting time searching through an entire data warehouse. For example, many companies may have a data mart that aligns with a specific department in the business, such as finance, sales, or marketing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https://towardsdatascience.com/how-to-build-a-data-set-for-your-machine-learning-project-5b3b871881ac</a:t>
            </a:r>
            <a:endParaRPr/>
          </a:p>
          <a:p>
            <a:pPr indent="0" lvl="0" marL="0" rtl="0" algn="l">
              <a:spcBef>
                <a:spcPts val="0"/>
              </a:spcBef>
              <a:spcAft>
                <a:spcPts val="0"/>
              </a:spcAft>
              <a:buNone/>
            </a:pPr>
            <a:r>
              <a:rPr lang="en"/>
              <a:t>https://www.analyticsvidhya.com/blog/2018/11/data-engineer-comprehensive-list-resources-get-started/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e48049db3_2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de48049db3_2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https://towardsdatascience.com/data-wrangling-raw-to-clean-transformation-b30a27bf4b3b</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f1738fc2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f1738fc2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https://landing.ai/ai-transformation-playbook/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f1738fc2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f1738fc2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41848"/>
                </a:solidFill>
                <a:latin typeface="Roboto"/>
                <a:ea typeface="Roboto"/>
                <a:cs typeface="Roboto"/>
                <a:sym typeface="Roboto"/>
              </a:rPr>
              <a:t>Apache Kafka</a:t>
            </a:r>
            <a:r>
              <a:rPr lang="en" sz="1200">
                <a:solidFill>
                  <a:schemeClr val="dk1"/>
                </a:solidFill>
                <a:latin typeface="Roboto"/>
                <a:ea typeface="Roboto"/>
                <a:cs typeface="Roboto"/>
                <a:sym typeface="Roboto"/>
              </a:rPr>
              <a:t> is an open-source distributed event streaming platform used by thousands of companies for high-performance data pipelines, streaming analytics, data integration, and mission-critical applications.</a:t>
            </a:r>
            <a:endParaRPr sz="7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f1738fc2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f1738fc2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f1738fc2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f1738fc2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41848"/>
                </a:solidFill>
                <a:highlight>
                  <a:srgbClr val="FFFFFF"/>
                </a:highlight>
              </a:rPr>
              <a:t>Apache Kafka</a:t>
            </a:r>
            <a:r>
              <a:rPr lang="en">
                <a:solidFill>
                  <a:schemeClr val="dk1"/>
                </a:solidFill>
                <a:highlight>
                  <a:srgbClr val="FFFFFF"/>
                </a:highlight>
              </a:rPr>
              <a:t> is an open-source distributed event streaming platform used by thousands of companies for high-performance data pipelines, streaming analytics, data integration, and mission-critical applications.</a:t>
            </a:r>
            <a:endParaRPr>
              <a:solidFill>
                <a:schemeClr val="dk1"/>
              </a:solidFill>
              <a:highlight>
                <a:srgbClr val="FFFFFF"/>
              </a:highlight>
            </a:endParaRPr>
          </a:p>
          <a:p>
            <a:pPr indent="0" lvl="0" marL="0" rtl="0" algn="l">
              <a:spcBef>
                <a:spcPts val="0"/>
              </a:spcBef>
              <a:spcAft>
                <a:spcPts val="0"/>
              </a:spcAft>
              <a:buNone/>
            </a:pPr>
            <a:r>
              <a:rPr b="1" lang="en">
                <a:solidFill>
                  <a:srgbClr val="441848"/>
                </a:solidFill>
                <a:highlight>
                  <a:srgbClr val="FFFFFF"/>
                </a:highlight>
              </a:rPr>
              <a:t>Apache Beam</a:t>
            </a:r>
            <a:r>
              <a:rPr lang="en">
                <a:solidFill>
                  <a:srgbClr val="222222"/>
                </a:solidFill>
                <a:highlight>
                  <a:srgbClr val="FFFFFF"/>
                </a:highlight>
              </a:rPr>
              <a:t> is an open source unified programming model to define and execute data processing pipelines, including ETL, batch and stream processing.</a:t>
            </a:r>
            <a:endParaRPr>
              <a:solidFill>
                <a:srgbClr val="222222"/>
              </a:solidFill>
              <a:highlight>
                <a:srgbClr val="FFFFFF"/>
              </a:highlight>
            </a:endParaRPr>
          </a:p>
          <a:p>
            <a:pPr indent="0" lvl="0" marL="0" rtl="0" algn="l">
              <a:spcBef>
                <a:spcPts val="0"/>
              </a:spcBef>
              <a:spcAft>
                <a:spcPts val="0"/>
              </a:spcAft>
              <a:buNone/>
            </a:pPr>
            <a:r>
              <a:rPr b="1" lang="en">
                <a:solidFill>
                  <a:srgbClr val="441848"/>
                </a:solidFill>
                <a:highlight>
                  <a:srgbClr val="FFFFFF"/>
                </a:highlight>
              </a:rPr>
              <a:t>KSQL</a:t>
            </a:r>
            <a:r>
              <a:rPr lang="en">
                <a:solidFill>
                  <a:srgbClr val="222222"/>
                </a:solidFill>
                <a:highlight>
                  <a:srgbClr val="FFFFFF"/>
                </a:highlight>
              </a:rPr>
              <a:t> is the database purpose-built for stream processing applications.</a:t>
            </a:r>
            <a:endParaRPr>
              <a:solidFill>
                <a:srgbClr val="222222"/>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f1738fc2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df1738fc2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f1738fc28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df1738fc28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f12403d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cf12403d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df1738fc28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df1738fc28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f1738fc28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f1738fc28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https://www.javatpoint.com/data-warehouse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df1738fc28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df1738fc28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https://www.javatpoint.com/data-warehouse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f1738fc28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df1738fc28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https://www.javatpoint.com/data-warehouse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df1738fc28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df1738fc28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https://www.javatpoint.com/data-warehouse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df1738fc28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df1738fc28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61616"/>
                </a:solidFill>
                <a:highlight>
                  <a:srgbClr val="FFFFFF"/>
                </a:highlight>
              </a:rPr>
              <a:t>OLTP (online transactional processing) enables the rapid, accurate data processing behind ATMs and online banking, cash registers and ecommerce, and scores of other services we interact with each day.</a:t>
            </a:r>
            <a:endParaRPr sz="1200">
              <a:solidFill>
                <a:srgbClr val="161616"/>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solidFill>
                  <a:srgbClr val="161616"/>
                </a:solidFill>
                <a:highlight>
                  <a:srgbClr val="FFFFFF"/>
                </a:highlight>
              </a:rPr>
              <a:t>OLTP, or online transactional processing, enables the real-time execution of large numbers of database transactions by large numbers of people, typically over the internet.</a:t>
            </a:r>
            <a:endParaRPr sz="1200">
              <a:solidFill>
                <a:srgbClr val="161616"/>
              </a:solidFill>
              <a:highlight>
                <a:srgbClr val="FFFFFF"/>
              </a:highlight>
            </a:endParaRPr>
          </a:p>
          <a:p>
            <a:pPr indent="0" lvl="0" marL="0" rtl="0" algn="l">
              <a:lnSpc>
                <a:spcPct val="115000"/>
              </a:lnSpc>
              <a:spcBef>
                <a:spcPts val="1800"/>
              </a:spcBef>
              <a:spcAft>
                <a:spcPts val="0"/>
              </a:spcAft>
              <a:buNone/>
            </a:pPr>
            <a:r>
              <a:rPr lang="en" sz="1200">
                <a:solidFill>
                  <a:srgbClr val="161616"/>
                </a:solidFill>
                <a:highlight>
                  <a:srgbClr val="FFFFFF"/>
                </a:highlight>
              </a:rPr>
              <a:t>A database transaction is a change, insertion, deletion, or query of data in a database. OLTP systems (and the database transactions they enable) drive many of the financial transactions we make every day, including online banking and ATM transactions, e-commerce and in-store purchases, and hotel and airline bookings, to name a very few.</a:t>
            </a:r>
            <a:endParaRPr sz="1200">
              <a:solidFill>
                <a:srgbClr val="161616"/>
              </a:solidFill>
              <a:highlight>
                <a:srgbClr val="FFFFFF"/>
              </a:highlight>
            </a:endParaRPr>
          </a:p>
          <a:p>
            <a:pPr indent="0" lvl="0" marL="0" rtl="0" algn="l">
              <a:spcBef>
                <a:spcPts val="1800"/>
              </a:spcBef>
              <a:spcAft>
                <a:spcPts val="0"/>
              </a:spcAft>
              <a:buNone/>
            </a:pPr>
            <a:r>
              <a:rPr lang="en" u="sng">
                <a:solidFill>
                  <a:schemeClr val="hlink"/>
                </a:solidFill>
                <a:hlinkClick r:id="rId2"/>
              </a:rPr>
              <a:t>https://www.javatpoint.com/data-warehous</a:t>
            </a:r>
            <a:r>
              <a:rPr lang="en" u="sng">
                <a:solidFill>
                  <a:schemeClr val="hlink"/>
                </a:solidFill>
                <a:hlinkClick r:id="rId3"/>
              </a:rPr>
              <a:t>e</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f1738fc28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f1738fc28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https://dataschool.com/data-governance/introduction-to-modern-data-governance/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f1738fc28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f1738fc28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https://analyticsindiamag.com/faker-tutorial-a-python-library-to-create-your-own-dataset/</a:t>
            </a:r>
            <a:endParaRPr/>
          </a:p>
          <a:p>
            <a:pPr indent="0" lvl="0" marL="0" rtl="0" algn="l">
              <a:spcBef>
                <a:spcPts val="0"/>
              </a:spcBef>
              <a:spcAft>
                <a:spcPts val="0"/>
              </a:spcAft>
              <a:buNone/>
            </a:pPr>
            <a:r>
              <a:rPr lang="en"/>
              <a:t>https://www.geeksforgeeks.org/python-faker-library/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df1738fc28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df1738fc28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https://towardsdatascience.com/how-to-create-a-machine-learning-dataset-from-scratch-6a24a9fd1673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https://github.com/akcarsten/cook_book/blob/master/01_create_first_dataset.ipynb</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df1738fc28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df1738fc28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https://towardsdatascience.com/a-checklist-for-data-wrangling-8f106c093fef</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4147a65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4147a65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04147a65f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04147a65f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df1738fc28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df1738fc28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https://analyticsindiamag.com/faker-tutorial-a-python-library-to-create-your-own-dataset/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f449f6c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df449f6c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cc4ff05ae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cc4ff05ae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4147a65f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4147a65f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4147a65f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4147a65f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fe96b658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fe96b658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4add031d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4add031d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53413dd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53413dd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e48049db3_2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e48049db3_2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8.png"/><Relationship Id="rId4" Type="http://schemas.openxmlformats.org/officeDocument/2006/relationships/image" Target="../media/image5.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gi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11"/>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1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8E7CC3"/>
              </a:buClr>
              <a:buSzPts val="4800"/>
              <a:buNone/>
              <a:defRPr sz="4800">
                <a:solidFill>
                  <a:srgbClr val="8E7CC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5" name="Google Shape;45;p12"/>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8E7CC3"/>
              </a:buClr>
              <a:buSzPts val="12000"/>
              <a:buNone/>
              <a:defRPr sz="12000">
                <a:solidFill>
                  <a:srgbClr val="8E7CC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pic>
        <p:nvPicPr>
          <p:cNvPr id="51" name="Google Shape;51;p14"/>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pic>
        <p:nvPicPr>
          <p:cNvPr id="53" name="Google Shape;53;p15"/>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4" name="Shape 54"/>
        <p:cNvGrpSpPr/>
        <p:nvPr/>
      </p:nvGrpSpPr>
      <p:grpSpPr>
        <a:xfrm>
          <a:off x="0" y="0"/>
          <a:ext cx="0" cy="0"/>
          <a:chOff x="0" y="0"/>
          <a:chExt cx="0" cy="0"/>
        </a:xfrm>
      </p:grpSpPr>
      <p:sp>
        <p:nvSpPr>
          <p:cNvPr id="55" name="Google Shape;55;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60" name="Google Shape;60;p17"/>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61" name="Shape 61"/>
        <p:cNvGrpSpPr/>
        <p:nvPr/>
      </p:nvGrpSpPr>
      <p:grpSpPr>
        <a:xfrm>
          <a:off x="0" y="0"/>
          <a:ext cx="0" cy="0"/>
          <a:chOff x="0" y="0"/>
          <a:chExt cx="0" cy="0"/>
        </a:xfrm>
      </p:grpSpPr>
      <p:sp>
        <p:nvSpPr>
          <p:cNvPr id="62" name="Google Shape;62;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69" name="Shape 69"/>
        <p:cNvGrpSpPr/>
        <p:nvPr/>
      </p:nvGrpSpPr>
      <p:grpSpPr>
        <a:xfrm>
          <a:off x="0" y="0"/>
          <a:ext cx="0" cy="0"/>
          <a:chOff x="0" y="0"/>
          <a:chExt cx="0" cy="0"/>
        </a:xfrm>
      </p:grpSpPr>
      <p:sp>
        <p:nvSpPr>
          <p:cNvPr id="70" name="Google Shape;70;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 name="Google Shape;14;p3"/>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73" name="Shape 73"/>
        <p:cNvGrpSpPr/>
        <p:nvPr/>
      </p:nvGrpSpPr>
      <p:grpSpPr>
        <a:xfrm>
          <a:off x="0" y="0"/>
          <a:ext cx="0" cy="0"/>
          <a:chOff x="0" y="0"/>
          <a:chExt cx="0" cy="0"/>
        </a:xfrm>
      </p:grpSpPr>
      <p:sp>
        <p:nvSpPr>
          <p:cNvPr id="74" name="Google Shape;74;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77" name="Shape 77"/>
        <p:cNvGrpSpPr/>
        <p:nvPr/>
      </p:nvGrpSpPr>
      <p:grpSpPr>
        <a:xfrm>
          <a:off x="0" y="0"/>
          <a:ext cx="0" cy="0"/>
          <a:chOff x="0" y="0"/>
          <a:chExt cx="0" cy="0"/>
        </a:xfrm>
      </p:grpSpPr>
      <p:sp>
        <p:nvSpPr>
          <p:cNvPr id="78" name="Google Shape;78;p2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79" name="Google Shape;79;p22"/>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80" name="Google Shape;80;p22"/>
          <p:cNvPicPr preferRelativeResize="0"/>
          <p:nvPr/>
        </p:nvPicPr>
        <p:blipFill>
          <a:blip r:embed="rId2">
            <a:alphaModFix/>
          </a:blip>
          <a:stretch>
            <a:fillRect/>
          </a:stretch>
        </p:blipFill>
        <p:spPr>
          <a:xfrm>
            <a:off x="85692" y="3905825"/>
            <a:ext cx="3543608" cy="1048235"/>
          </a:xfrm>
          <a:prstGeom prst="rect">
            <a:avLst/>
          </a:prstGeom>
          <a:noFill/>
          <a:ln>
            <a:noFill/>
          </a:ln>
        </p:spPr>
      </p:pic>
      <p:pic>
        <p:nvPicPr>
          <p:cNvPr id="81" name="Google Shape;81;p22"/>
          <p:cNvPicPr preferRelativeResize="0"/>
          <p:nvPr/>
        </p:nvPicPr>
        <p:blipFill>
          <a:blip r:embed="rId3">
            <a:alphaModFix/>
          </a:blip>
          <a:stretch>
            <a:fillRect/>
          </a:stretch>
        </p:blipFill>
        <p:spPr>
          <a:xfrm>
            <a:off x="5645999" y="3925016"/>
            <a:ext cx="3213826" cy="1018675"/>
          </a:xfrm>
          <a:prstGeom prst="rect">
            <a:avLst/>
          </a:prstGeom>
          <a:noFill/>
          <a:ln>
            <a:noFill/>
          </a:ln>
        </p:spPr>
      </p:pic>
      <p:pic>
        <p:nvPicPr>
          <p:cNvPr id="82" name="Google Shape;82;p22"/>
          <p:cNvPicPr preferRelativeResize="0"/>
          <p:nvPr/>
        </p:nvPicPr>
        <p:blipFill rotWithShape="1">
          <a:blip r:embed="rId4">
            <a:alphaModFix/>
          </a:blip>
          <a:srcRect b="0" l="20012" r="19491" t="65415"/>
          <a:stretch/>
        </p:blipFill>
        <p:spPr>
          <a:xfrm>
            <a:off x="3916025" y="181800"/>
            <a:ext cx="1311950" cy="369000"/>
          </a:xfrm>
          <a:prstGeom prst="rect">
            <a:avLst/>
          </a:prstGeom>
          <a:noFill/>
          <a:ln>
            <a:noFill/>
          </a:ln>
        </p:spPr>
      </p:pic>
      <p:cxnSp>
        <p:nvCxnSpPr>
          <p:cNvPr id="83" name="Google Shape;83;p22"/>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84" name="Shape 84"/>
        <p:cNvGrpSpPr/>
        <p:nvPr/>
      </p:nvGrpSpPr>
      <p:grpSpPr>
        <a:xfrm>
          <a:off x="0" y="0"/>
          <a:ext cx="0" cy="0"/>
          <a:chOff x="0" y="0"/>
          <a:chExt cx="0" cy="0"/>
        </a:xfrm>
      </p:grpSpPr>
      <p:sp>
        <p:nvSpPr>
          <p:cNvPr id="85" name="Google Shape;85;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Google Shape;86;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88" name="Shape 88"/>
        <p:cNvGrpSpPr/>
        <p:nvPr/>
      </p:nvGrpSpPr>
      <p:grpSpPr>
        <a:xfrm>
          <a:off x="0" y="0"/>
          <a:ext cx="0" cy="0"/>
          <a:chOff x="0" y="0"/>
          <a:chExt cx="0" cy="0"/>
        </a:xfrm>
      </p:grpSpPr>
      <p:sp>
        <p:nvSpPr>
          <p:cNvPr id="89" name="Google Shape;8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92" name="Shape 92"/>
        <p:cNvGrpSpPr/>
        <p:nvPr/>
      </p:nvGrpSpPr>
      <p:grpSpPr>
        <a:xfrm>
          <a:off x="0" y="0"/>
          <a:ext cx="0" cy="0"/>
          <a:chOff x="0" y="0"/>
          <a:chExt cx="0" cy="0"/>
        </a:xfrm>
      </p:grpSpPr>
      <p:sp>
        <p:nvSpPr>
          <p:cNvPr id="93" name="Google Shape;93;p2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5"/>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5"/>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Google Shape;96;p2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7" name="Google Shape;97;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98" name="Shape 98"/>
        <p:cNvGrpSpPr/>
        <p:nvPr/>
      </p:nvGrpSpPr>
      <p:grpSpPr>
        <a:xfrm>
          <a:off x="0" y="0"/>
          <a:ext cx="0" cy="0"/>
          <a:chOff x="0" y="0"/>
          <a:chExt cx="0" cy="0"/>
        </a:xfrm>
      </p:grpSpPr>
      <p:sp>
        <p:nvSpPr>
          <p:cNvPr id="99" name="Google Shape;99;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0" name="Google Shape;100;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06" name="Shape 106"/>
        <p:cNvGrpSpPr/>
        <p:nvPr/>
      </p:nvGrpSpPr>
      <p:grpSpPr>
        <a:xfrm>
          <a:off x="0" y="0"/>
          <a:ext cx="0" cy="0"/>
          <a:chOff x="0" y="0"/>
          <a:chExt cx="0" cy="0"/>
        </a:xfrm>
      </p:grpSpPr>
      <p:sp>
        <p:nvSpPr>
          <p:cNvPr id="107" name="Google Shape;107;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8" name="Google Shape;108;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10" name="Shape 110"/>
        <p:cNvGrpSpPr/>
        <p:nvPr/>
      </p:nvGrpSpPr>
      <p:grpSpPr>
        <a:xfrm>
          <a:off x="0" y="0"/>
          <a:ext cx="0" cy="0"/>
          <a:chOff x="0" y="0"/>
          <a:chExt cx="0" cy="0"/>
        </a:xfrm>
      </p:grpSpPr>
      <p:sp>
        <p:nvSpPr>
          <p:cNvPr id="111" name="Google Shape;111;p29"/>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3" name="Google Shape;113;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4" name="Google Shape;114;p29"/>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115" name="Google Shape;115;p29"/>
          <p:cNvPicPr preferRelativeResize="0"/>
          <p:nvPr/>
        </p:nvPicPr>
        <p:blipFill>
          <a:blip r:embed="rId2">
            <a:alphaModFix/>
          </a:blip>
          <a:stretch>
            <a:fillRect/>
          </a:stretch>
        </p:blipFill>
        <p:spPr>
          <a:xfrm>
            <a:off x="5645999" y="3925016"/>
            <a:ext cx="3213826" cy="1018675"/>
          </a:xfrm>
          <a:prstGeom prst="rect">
            <a:avLst/>
          </a:prstGeom>
          <a:noFill/>
          <a:ln>
            <a:noFill/>
          </a:ln>
        </p:spPr>
      </p:pic>
      <p:pic>
        <p:nvPicPr>
          <p:cNvPr id="116" name="Google Shape;116;p29"/>
          <p:cNvPicPr preferRelativeResize="0"/>
          <p:nvPr/>
        </p:nvPicPr>
        <p:blipFill rotWithShape="1">
          <a:blip r:embed="rId3">
            <a:alphaModFix/>
          </a:blip>
          <a:srcRect b="0" l="20012" r="19491" t="65415"/>
          <a:stretch/>
        </p:blipFill>
        <p:spPr>
          <a:xfrm>
            <a:off x="7369125" y="181800"/>
            <a:ext cx="1311950" cy="369000"/>
          </a:xfrm>
          <a:prstGeom prst="rect">
            <a:avLst/>
          </a:prstGeom>
          <a:noFill/>
          <a:ln>
            <a:noFill/>
          </a:ln>
        </p:spPr>
      </p:pic>
      <p:cxnSp>
        <p:nvCxnSpPr>
          <p:cNvPr id="117" name="Google Shape;117;p29"/>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118" name="Shape 118"/>
        <p:cNvGrpSpPr/>
        <p:nvPr/>
      </p:nvGrpSpPr>
      <p:grpSpPr>
        <a:xfrm>
          <a:off x="0" y="0"/>
          <a:ext cx="0" cy="0"/>
          <a:chOff x="0" y="0"/>
          <a:chExt cx="0" cy="0"/>
        </a:xfrm>
      </p:grpSpPr>
      <p:sp>
        <p:nvSpPr>
          <p:cNvPr id="119" name="Google Shape;119;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7" name="Google Shape;17;p4"/>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8" name="Google Shape;18;p4"/>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122" name="Shape 12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123" name="Shape 123"/>
        <p:cNvGrpSpPr/>
        <p:nvPr/>
      </p:nvGrpSpPr>
      <p:grpSpPr>
        <a:xfrm>
          <a:off x="0" y="0"/>
          <a:ext cx="0" cy="0"/>
          <a:chOff x="0" y="0"/>
          <a:chExt cx="0" cy="0"/>
        </a:xfrm>
      </p:grpSpPr>
      <p:sp>
        <p:nvSpPr>
          <p:cNvPr id="124" name="Google Shape;124;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 name="Google Shape;125;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 name="Google Shape;12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4">
  <p:cSld name="TITLE_16">
    <p:spTree>
      <p:nvGrpSpPr>
        <p:cNvPr id="127" name="Shape 127"/>
        <p:cNvGrpSpPr/>
        <p:nvPr/>
      </p:nvGrpSpPr>
      <p:grpSpPr>
        <a:xfrm>
          <a:off x="0" y="0"/>
          <a:ext cx="0" cy="0"/>
          <a:chOff x="0" y="0"/>
          <a:chExt cx="0" cy="0"/>
        </a:xfrm>
      </p:grpSpPr>
      <p:sp>
        <p:nvSpPr>
          <p:cNvPr id="128" name="Google Shape;128;p33"/>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3"/>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3"/>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1" name="Google Shape;131;p3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32" name="Google Shape;132;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5">
  <p:cSld name="TITLE_17">
    <p:spTree>
      <p:nvGrpSpPr>
        <p:cNvPr id="133" name="Shape 133"/>
        <p:cNvGrpSpPr/>
        <p:nvPr/>
      </p:nvGrpSpPr>
      <p:grpSpPr>
        <a:xfrm>
          <a:off x="0" y="0"/>
          <a:ext cx="0" cy="0"/>
          <a:chOff x="0" y="0"/>
          <a:chExt cx="0" cy="0"/>
        </a:xfrm>
      </p:grpSpPr>
      <p:sp>
        <p:nvSpPr>
          <p:cNvPr id="134" name="Google Shape;134;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5" name="Google Shape;135;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6" name="Google Shape;13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6">
  <p:cSld name="TITLE_18">
    <p:spTree>
      <p:nvGrpSpPr>
        <p:cNvPr id="137" name="Shape 137"/>
        <p:cNvGrpSpPr/>
        <p:nvPr/>
      </p:nvGrpSpPr>
      <p:grpSpPr>
        <a:xfrm>
          <a:off x="0" y="0"/>
          <a:ext cx="0" cy="0"/>
          <a:chOff x="0" y="0"/>
          <a:chExt cx="0" cy="0"/>
        </a:xfrm>
      </p:grpSpPr>
      <p:sp>
        <p:nvSpPr>
          <p:cNvPr id="138" name="Google Shape;138;p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9" name="Google Shape;139;p3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0" name="Google Shape;14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7">
  <p:cSld name="TITLE_19">
    <p:spTree>
      <p:nvGrpSpPr>
        <p:cNvPr id="141" name="Shape 141"/>
        <p:cNvGrpSpPr/>
        <p:nvPr/>
      </p:nvGrpSpPr>
      <p:grpSpPr>
        <a:xfrm>
          <a:off x="0" y="0"/>
          <a:ext cx="0" cy="0"/>
          <a:chOff x="0" y="0"/>
          <a:chExt cx="0" cy="0"/>
        </a:xfrm>
      </p:grpSpPr>
      <p:sp>
        <p:nvSpPr>
          <p:cNvPr id="142" name="Google Shape;142;p3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3" name="Google Shape;143;p3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8">
  <p:cSld name="TITLE_20">
    <p:spTree>
      <p:nvGrpSpPr>
        <p:cNvPr id="145" name="Shape 145"/>
        <p:cNvGrpSpPr/>
        <p:nvPr/>
      </p:nvGrpSpPr>
      <p:grpSpPr>
        <a:xfrm>
          <a:off x="0" y="0"/>
          <a:ext cx="0" cy="0"/>
          <a:chOff x="0" y="0"/>
          <a:chExt cx="0" cy="0"/>
        </a:xfrm>
      </p:grpSpPr>
      <p:sp>
        <p:nvSpPr>
          <p:cNvPr id="146" name="Google Shape;146;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7" name="Google Shape;147;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8" name="Google Shape;148;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9">
  <p:cSld name="TITLE_21">
    <p:spTree>
      <p:nvGrpSpPr>
        <p:cNvPr id="149" name="Shape 149"/>
        <p:cNvGrpSpPr/>
        <p:nvPr/>
      </p:nvGrpSpPr>
      <p:grpSpPr>
        <a:xfrm>
          <a:off x="0" y="0"/>
          <a:ext cx="0" cy="0"/>
          <a:chOff x="0" y="0"/>
          <a:chExt cx="0" cy="0"/>
        </a:xfrm>
      </p:grpSpPr>
      <p:sp>
        <p:nvSpPr>
          <p:cNvPr id="150" name="Google Shape;150;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1" name="Google Shape;151;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2" name="Google Shape;15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 name="Google Shape;21;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2" name="Google Shape;22;p5"/>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8E7CC3"/>
              </a:buClr>
              <a:buSzPts val="2400"/>
              <a:buNone/>
              <a:defRPr>
                <a:solidFill>
                  <a:srgbClr val="8E7CC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pic>
        <p:nvPicPr>
          <p:cNvPr id="27" name="Google Shape;27;p6"/>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7"/>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31" name="Google Shape;31;p7"/>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4" name="Google Shape;34;p8"/>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p9"/>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10"/>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FFFFFF"/>
              </a:buClr>
              <a:buSzPts val="1200"/>
              <a:buChar char="●"/>
              <a:defRPr sz="1200">
                <a:solidFill>
                  <a:srgbClr val="FFFFFF"/>
                </a:solidFill>
              </a:defRPr>
            </a:lvl1pPr>
            <a:lvl2pPr indent="-304800" lvl="1" marL="914400">
              <a:spcBef>
                <a:spcPts val="1600"/>
              </a:spcBef>
              <a:spcAft>
                <a:spcPts val="0"/>
              </a:spcAft>
              <a:buClr>
                <a:srgbClr val="FFFFFF"/>
              </a:buClr>
              <a:buSzPts val="1200"/>
              <a:buChar char="○"/>
              <a:defRPr sz="1200">
                <a:solidFill>
                  <a:srgbClr val="FFFFFF"/>
                </a:solidFill>
              </a:defRPr>
            </a:lvl2pPr>
            <a:lvl3pPr indent="-304800" lvl="2" marL="1371600">
              <a:spcBef>
                <a:spcPts val="1600"/>
              </a:spcBef>
              <a:spcAft>
                <a:spcPts val="0"/>
              </a:spcAft>
              <a:buClr>
                <a:srgbClr val="FFFFFF"/>
              </a:buClr>
              <a:buSzPts val="1200"/>
              <a:buChar char="■"/>
              <a:defRPr sz="1200">
                <a:solidFill>
                  <a:srgbClr val="FFFFFF"/>
                </a:solidFill>
              </a:defRPr>
            </a:lvl3pPr>
            <a:lvl4pPr indent="-304800" lvl="3" marL="1828800">
              <a:spcBef>
                <a:spcPts val="1600"/>
              </a:spcBef>
              <a:spcAft>
                <a:spcPts val="0"/>
              </a:spcAft>
              <a:buClr>
                <a:srgbClr val="FFFFFF"/>
              </a:buClr>
              <a:buSzPts val="1200"/>
              <a:buChar char="●"/>
              <a:defRPr sz="1200">
                <a:solidFill>
                  <a:srgbClr val="FFFFFF"/>
                </a:solidFill>
              </a:defRPr>
            </a:lvl4pPr>
            <a:lvl5pPr indent="-304800" lvl="4" marL="2286000">
              <a:spcBef>
                <a:spcPts val="1600"/>
              </a:spcBef>
              <a:spcAft>
                <a:spcPts val="0"/>
              </a:spcAft>
              <a:buClr>
                <a:srgbClr val="FFFFFF"/>
              </a:buClr>
              <a:buSzPts val="1200"/>
              <a:buChar char="○"/>
              <a:defRPr sz="1200">
                <a:solidFill>
                  <a:srgbClr val="FFFFFF"/>
                </a:solidFill>
              </a:defRPr>
            </a:lvl5pPr>
            <a:lvl6pPr indent="-304800" lvl="5" marL="2743200">
              <a:spcBef>
                <a:spcPts val="1600"/>
              </a:spcBef>
              <a:spcAft>
                <a:spcPts val="0"/>
              </a:spcAft>
              <a:buClr>
                <a:srgbClr val="FFFFFF"/>
              </a:buClr>
              <a:buSzPts val="1200"/>
              <a:buChar char="■"/>
              <a:defRPr sz="1200">
                <a:solidFill>
                  <a:srgbClr val="FFFFFF"/>
                </a:solidFill>
              </a:defRPr>
            </a:lvl6pPr>
            <a:lvl7pPr indent="-304800" lvl="6" marL="3200400">
              <a:spcBef>
                <a:spcPts val="1600"/>
              </a:spcBef>
              <a:spcAft>
                <a:spcPts val="0"/>
              </a:spcAft>
              <a:buClr>
                <a:srgbClr val="FFFFFF"/>
              </a:buClr>
              <a:buSzPts val="1200"/>
              <a:buChar char="●"/>
              <a:defRPr sz="1200">
                <a:solidFill>
                  <a:srgbClr val="FFFFFF"/>
                </a:solidFill>
              </a:defRPr>
            </a:lvl7pPr>
            <a:lvl8pPr indent="-304800" lvl="7" marL="3657600">
              <a:spcBef>
                <a:spcPts val="1600"/>
              </a:spcBef>
              <a:spcAft>
                <a:spcPts val="0"/>
              </a:spcAft>
              <a:buClr>
                <a:srgbClr val="FFFFFF"/>
              </a:buClr>
              <a:buSzPts val="1200"/>
              <a:buChar char="○"/>
              <a:defRPr sz="1200">
                <a:solidFill>
                  <a:srgbClr val="FFFFFF"/>
                </a:solidFill>
              </a:defRPr>
            </a:lvl8pPr>
            <a:lvl9pPr indent="-304800" lvl="8" marL="411480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2.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5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5.png"/><Relationship Id="rId5" Type="http://schemas.openxmlformats.org/officeDocument/2006/relationships/hyperlink" Target="https://www.amazon.com/Designing-Data-Intensive-Applications-Reliable-Maintainable/dp/1449373321/ref=as_li_ss_tl?keywords=data+lake&amp;qid=1574344488&amp;s=books&amp;sr=1-4&amp;linkCode=sl1&amp;tag=solutionsre04-20&amp;linkId=d149429d651b3fca4c88422c08846a99&amp;language=en_U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hyperlink" Target="https://www.talend.com/resources/data-source/" TargetMode="External"/><Relationship Id="rId5" Type="http://schemas.openxmlformats.org/officeDocument/2006/relationships/hyperlink" Target="https://aws.amazon.com/es/big-data/datalakes-and-analytics/what-is-a-data-lake/" TargetMode="External"/><Relationship Id="rId6" Type="http://schemas.openxmlformats.org/officeDocument/2006/relationships/hyperlink" Target="https://www.oracle.com/database/what-is-a-data-warehouse/" TargetMode="External"/><Relationship Id="rId7" Type="http://schemas.openxmlformats.org/officeDocument/2006/relationships/hyperlink" Target="https://www.ibm.com/topics/data-mart" TargetMode="External"/><Relationship Id="rId8"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38.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hyperlink" Target="https://colab.research.google.com/drive/1uYLhsatRf2XWrQt1PM1oNmA9hyOPA2NO?usp=shar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hyperlink" Target="https://colab.research.google.com/drive/1sFeoSP9eVEziy-pU4kwtNU0xaDiqYxKt?usp=shari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hyperlink" Target="https://github.com/Krax7/master-data-ai/blob/main/Kata%20Data%20Wrangling/Introduccion_a_Faker.ipyn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22.png"/><Relationship Id="rId5" Type="http://schemas.openxmlformats.org/officeDocument/2006/relationships/hyperlink" Target="https://codelabs.developers.google.com/codelabs/bigquery-github#0"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hyperlink" Target="https://www.qwiklabs.com/quests/68?catalog_rank=%7B%22rank%22%3A3%2C%22num_filters%22%3A0%2C%22has_search%22%3Atrue%7D&amp;search_id=11493834" TargetMode="External"/><Relationship Id="rId5" Type="http://schemas.openxmlformats.org/officeDocument/2006/relationships/hyperlink" Target="https://www.qwiklabs.com/quests/25?catalog_rank=%7B%22rank%22%3A5%2C%22num_filters%22%3A0%2C%22has_search%22%3Atrue%7D&amp;search_id=11493834" TargetMode="External"/><Relationship Id="rId6" Type="http://schemas.openxmlformats.org/officeDocument/2006/relationships/hyperlink" Target="https://www.qwiklabs.com/focuses/14341?catalog_rank=%7B%22rank%22%3A7%2C%22num_filters%22%3A0%2C%22has_search%22%3Atrue%7D&amp;parent=catalog&amp;search_id=11493834"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17.gif"/><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hyperlink" Target="https://www.amazon.com/Data-Warehouse-Toolkit-Definitive-Dimensional/dp/1118530802/ref=as_li_ss_tl?keywords=data+warehouse&amp;qid=1573681239&amp;s=books&amp;sr=1-1&amp;linkCode=sl1&amp;tag=solutionsre04-20&amp;linkId=205fc7bc85c78c3811cdbafd9e5cd169&amp;language=en_US" TargetMode="External"/><Relationship Id="rId5" Type="http://schemas.openxmlformats.org/officeDocument/2006/relationships/hyperlink" Target="https://www.amazon.com/Data-Warehouse-Toolkit-Definitive-Dimensional/dp/1118530802/ref=as_li_ss_tl?keywords=data+warehouse&amp;qid=1573681239&amp;s=books&amp;sr=1-1&amp;linkCode=sl1&amp;tag=solutionsre04-20&amp;linkId=205fc7bc85c78c3811cdbafd9e5cd169&amp;language=en_US" TargetMode="External"/><Relationship Id="rId6" Type="http://schemas.openxmlformats.org/officeDocument/2006/relationships/image" Target="../media/image30.png"/><Relationship Id="rId7"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hyperlink" Target="https://www.coursera.org/specializations/advanced-machine-learning-tensorflow-gcp" TargetMode="External"/><Relationship Id="rId5"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hyperlink" Target="https://www.amazon.com/Google-BigQuery-Definitive-Warehousing-Analytics/dp/1492044466/ref=as_li_ss_tl?keywords=data+warehousing&amp;qid=1574106701&amp;s=books&amp;sr=1-8&amp;linkCode=sl1&amp;tag=solutionsre04-20&amp;linkId=9bde63d662d2c99856ac8ffb4acb245f&amp;language=en_US" TargetMode="External"/><Relationship Id="rId5" Type="http://schemas.openxmlformats.org/officeDocument/2006/relationships/image" Target="../media/image32.png"/><Relationship Id="rId6"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48"/>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25" name="Google Shape;225;p48"/>
          <p:cNvPicPr preferRelativeResize="0"/>
          <p:nvPr/>
        </p:nvPicPr>
        <p:blipFill>
          <a:blip r:embed="rId4">
            <a:alphaModFix/>
          </a:blip>
          <a:stretch>
            <a:fillRect/>
          </a:stretch>
        </p:blipFill>
        <p:spPr>
          <a:xfrm>
            <a:off x="503575" y="1109425"/>
            <a:ext cx="2714626" cy="3561523"/>
          </a:xfrm>
          <a:prstGeom prst="rect">
            <a:avLst/>
          </a:prstGeom>
          <a:noFill/>
          <a:ln>
            <a:noFill/>
          </a:ln>
        </p:spPr>
      </p:pic>
      <p:sp>
        <p:nvSpPr>
          <p:cNvPr id="226" name="Google Shape;226;p48"/>
          <p:cNvSpPr txBox="1"/>
          <p:nvPr/>
        </p:nvSpPr>
        <p:spPr>
          <a:xfrm>
            <a:off x="3980475" y="2298048"/>
            <a:ext cx="4173300" cy="8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u="sng">
                <a:solidFill>
                  <a:schemeClr val="hlink"/>
                </a:solidFill>
                <a:latin typeface="Montserrat"/>
                <a:ea typeface="Montserrat"/>
                <a:cs typeface="Montserrat"/>
                <a:sym typeface="Montserrat"/>
                <a:hlinkClick r:id="rId5"/>
              </a:rPr>
              <a:t>Designing Data-Intensive Applications.</a:t>
            </a:r>
            <a:endParaRPr b="1" sz="2100">
              <a:solidFill>
                <a:srgbClr val="441848"/>
              </a:solidFill>
              <a:highlight>
                <a:srgbClr val="FFFFFF"/>
              </a:highlight>
              <a:latin typeface="Montserrat"/>
              <a:ea typeface="Montserrat"/>
              <a:cs typeface="Montserrat"/>
              <a:sym typeface="Montserrat"/>
            </a:endParaRPr>
          </a:p>
        </p:txBody>
      </p:sp>
      <p:sp>
        <p:nvSpPr>
          <p:cNvPr id="227" name="Google Shape;227;p48"/>
          <p:cNvSpPr txBox="1"/>
          <p:nvPr/>
        </p:nvSpPr>
        <p:spPr>
          <a:xfrm>
            <a:off x="4567125" y="3412775"/>
            <a:ext cx="3000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Mike Kleppmann</a:t>
            </a:r>
            <a:endParaRPr/>
          </a:p>
        </p:txBody>
      </p:sp>
      <p:sp>
        <p:nvSpPr>
          <p:cNvPr id="228" name="Google Shape;228;p48"/>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Recursos y meta-recursos para estudiar</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9"/>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441848"/>
                </a:solidFill>
                <a:latin typeface="Montserrat"/>
                <a:ea typeface="Montserrat"/>
                <a:cs typeface="Montserrat"/>
                <a:sym typeface="Montserrat"/>
              </a:rPr>
              <a:t>¿En qué etapa nos encontramos?</a:t>
            </a:r>
            <a:endParaRPr sz="2700"/>
          </a:p>
        </p:txBody>
      </p:sp>
      <p:pic>
        <p:nvPicPr>
          <p:cNvPr id="234" name="Google Shape;234;p4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35" name="Google Shape;235;p49"/>
          <p:cNvSpPr txBox="1"/>
          <p:nvPr/>
        </p:nvSpPr>
        <p:spPr>
          <a:xfrm>
            <a:off x="522550" y="1506725"/>
            <a:ext cx="33855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Descubrimiento.</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Estructura.</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Limpieza.</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highlight>
                  <a:srgbClr val="FFD966"/>
                </a:highlight>
                <a:latin typeface="Montserrat"/>
                <a:ea typeface="Montserrat"/>
                <a:cs typeface="Montserrat"/>
                <a:sym typeface="Montserrat"/>
              </a:rPr>
              <a:t>Enriquecimiento.</a:t>
            </a:r>
            <a:endParaRPr b="1" sz="2100">
              <a:solidFill>
                <a:srgbClr val="441848"/>
              </a:solidFill>
              <a:highlight>
                <a:srgbClr val="FFD966"/>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highlight>
                  <a:srgbClr val="FFD966"/>
                </a:highlight>
                <a:latin typeface="Montserrat"/>
                <a:ea typeface="Montserrat"/>
                <a:cs typeface="Montserrat"/>
                <a:sym typeface="Montserrat"/>
              </a:rPr>
              <a:t>Validación.</a:t>
            </a:r>
            <a:endParaRPr b="1" sz="2100">
              <a:solidFill>
                <a:srgbClr val="441848"/>
              </a:solidFill>
              <a:highlight>
                <a:srgbClr val="FFD966"/>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Publicación.</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pic>
        <p:nvPicPr>
          <p:cNvPr id="236" name="Google Shape;236;p49"/>
          <p:cNvPicPr preferRelativeResize="0"/>
          <p:nvPr/>
        </p:nvPicPr>
        <p:blipFill>
          <a:blip r:embed="rId4">
            <a:alphaModFix/>
          </a:blip>
          <a:stretch>
            <a:fillRect/>
          </a:stretch>
        </p:blipFill>
        <p:spPr>
          <a:xfrm>
            <a:off x="3446800" y="1271351"/>
            <a:ext cx="5402051" cy="2600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50"/>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441848"/>
                </a:solidFill>
                <a:latin typeface="Montserrat"/>
                <a:ea typeface="Montserrat"/>
                <a:cs typeface="Montserrat"/>
                <a:sym typeface="Montserrat"/>
              </a:rPr>
              <a:t>Creando un Data Warehouse y datasets limpios.</a:t>
            </a:r>
            <a:endParaRPr sz="2700"/>
          </a:p>
        </p:txBody>
      </p:sp>
      <p:pic>
        <p:nvPicPr>
          <p:cNvPr id="242" name="Google Shape;242;p50"/>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43" name="Google Shape;243;p50"/>
          <p:cNvSpPr txBox="1"/>
          <p:nvPr/>
        </p:nvSpPr>
        <p:spPr>
          <a:xfrm>
            <a:off x="554425" y="1653150"/>
            <a:ext cx="27201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u="sng">
                <a:solidFill>
                  <a:schemeClr val="hlink"/>
                </a:solidFill>
                <a:latin typeface="Montserrat"/>
                <a:ea typeface="Montserrat"/>
                <a:cs typeface="Montserrat"/>
                <a:sym typeface="Montserrat"/>
                <a:hlinkClick r:id="rId4"/>
              </a:rPr>
              <a:t>Data Sources</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u="sng">
                <a:solidFill>
                  <a:schemeClr val="hlink"/>
                </a:solidFill>
                <a:latin typeface="Montserrat"/>
                <a:ea typeface="Montserrat"/>
                <a:cs typeface="Montserrat"/>
                <a:sym typeface="Montserrat"/>
                <a:hlinkClick r:id="rId5"/>
              </a:rPr>
              <a:t>Data Lakes</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u="sng">
                <a:solidFill>
                  <a:schemeClr val="hlink"/>
                </a:solidFill>
                <a:latin typeface="Montserrat"/>
                <a:ea typeface="Montserrat"/>
                <a:cs typeface="Montserrat"/>
                <a:sym typeface="Montserrat"/>
                <a:hlinkClick r:id="rId6"/>
              </a:rPr>
              <a:t>Data Warehouse</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u="sng">
                <a:solidFill>
                  <a:schemeClr val="hlink"/>
                </a:solidFill>
                <a:latin typeface="Montserrat"/>
                <a:ea typeface="Montserrat"/>
                <a:cs typeface="Montserrat"/>
                <a:sym typeface="Montserrat"/>
                <a:hlinkClick r:id="rId7"/>
              </a:rPr>
              <a:t>Data Marts</a:t>
            </a:r>
            <a:endParaRPr b="1" sz="2100">
              <a:solidFill>
                <a:srgbClr val="441848"/>
              </a:solidFill>
              <a:latin typeface="Montserrat"/>
              <a:ea typeface="Montserrat"/>
              <a:cs typeface="Montserrat"/>
              <a:sym typeface="Montserrat"/>
            </a:endParaRPr>
          </a:p>
        </p:txBody>
      </p:sp>
      <p:pic>
        <p:nvPicPr>
          <p:cNvPr id="244" name="Google Shape;244;p50"/>
          <p:cNvPicPr preferRelativeResize="0"/>
          <p:nvPr/>
        </p:nvPicPr>
        <p:blipFill>
          <a:blip r:embed="rId8">
            <a:alphaModFix/>
          </a:blip>
          <a:stretch>
            <a:fillRect/>
          </a:stretch>
        </p:blipFill>
        <p:spPr>
          <a:xfrm>
            <a:off x="3645993" y="695575"/>
            <a:ext cx="4178444" cy="43625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8" name="Shape 248"/>
        <p:cNvGrpSpPr/>
        <p:nvPr/>
      </p:nvGrpSpPr>
      <p:grpSpPr>
        <a:xfrm>
          <a:off x="0" y="0"/>
          <a:ext cx="0" cy="0"/>
          <a:chOff x="0" y="0"/>
          <a:chExt cx="0" cy="0"/>
        </a:xfrm>
      </p:grpSpPr>
      <p:sp>
        <p:nvSpPr>
          <p:cNvPr id="249" name="Google Shape;249;p51"/>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441848"/>
                </a:solidFill>
                <a:latin typeface="Montserrat"/>
                <a:ea typeface="Montserrat"/>
                <a:cs typeface="Montserrat"/>
                <a:sym typeface="Montserrat"/>
              </a:rPr>
              <a:t>Web scrapping con TF+BigQuery+Notebooks </a:t>
            </a:r>
            <a:endParaRPr sz="2700"/>
          </a:p>
        </p:txBody>
      </p:sp>
      <p:pic>
        <p:nvPicPr>
          <p:cNvPr id="250" name="Google Shape;250;p51"/>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51" name="Google Shape;251;p51"/>
          <p:cNvSpPr txBox="1"/>
          <p:nvPr/>
        </p:nvSpPr>
        <p:spPr>
          <a:xfrm>
            <a:off x="559775" y="1669713"/>
            <a:ext cx="2676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Descubrimiento.</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Estructura.</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Limpieza.</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Enriquecimiento.</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Validación.</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Publicación.</a:t>
            </a:r>
            <a:endParaRPr b="1" sz="2100">
              <a:solidFill>
                <a:srgbClr val="441848"/>
              </a:solidFill>
              <a:latin typeface="Montserrat"/>
              <a:ea typeface="Montserrat"/>
              <a:cs typeface="Montserrat"/>
              <a:sym typeface="Montserrat"/>
            </a:endParaRPr>
          </a:p>
        </p:txBody>
      </p:sp>
      <p:pic>
        <p:nvPicPr>
          <p:cNvPr id="252" name="Google Shape;252;p51"/>
          <p:cNvPicPr preferRelativeResize="0"/>
          <p:nvPr/>
        </p:nvPicPr>
        <p:blipFill>
          <a:blip r:embed="rId4">
            <a:alphaModFix/>
          </a:blip>
          <a:stretch>
            <a:fillRect/>
          </a:stretch>
        </p:blipFill>
        <p:spPr>
          <a:xfrm>
            <a:off x="3053275" y="962826"/>
            <a:ext cx="5903526" cy="3537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2"/>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a:t>
            </a:r>
            <a:endParaRPr>
              <a:solidFill>
                <a:srgbClr val="441848"/>
              </a:solidFill>
            </a:endParaRPr>
          </a:p>
        </p:txBody>
      </p:sp>
      <p:pic>
        <p:nvPicPr>
          <p:cNvPr id="258" name="Google Shape;258;p52"/>
          <p:cNvPicPr preferRelativeResize="0"/>
          <p:nvPr/>
        </p:nvPicPr>
        <p:blipFill>
          <a:blip r:embed="rId3">
            <a:alphaModFix/>
          </a:blip>
          <a:stretch>
            <a:fillRect/>
          </a:stretch>
        </p:blipFill>
        <p:spPr>
          <a:xfrm>
            <a:off x="2515700" y="727842"/>
            <a:ext cx="4112602" cy="41569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3"/>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Diagrama de componentes GCP</a:t>
            </a:r>
            <a:endParaRPr>
              <a:solidFill>
                <a:srgbClr val="441848"/>
              </a:solidFill>
            </a:endParaRPr>
          </a:p>
        </p:txBody>
      </p:sp>
      <p:pic>
        <p:nvPicPr>
          <p:cNvPr id="264" name="Google Shape;264;p53"/>
          <p:cNvPicPr preferRelativeResize="0"/>
          <p:nvPr/>
        </p:nvPicPr>
        <p:blipFill>
          <a:blip r:embed="rId3">
            <a:alphaModFix/>
          </a:blip>
          <a:stretch>
            <a:fillRect/>
          </a:stretch>
        </p:blipFill>
        <p:spPr>
          <a:xfrm>
            <a:off x="152400" y="834117"/>
            <a:ext cx="8839197" cy="3579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8" name="Shape 268"/>
        <p:cNvGrpSpPr/>
        <p:nvPr/>
      </p:nvGrpSpPr>
      <p:grpSpPr>
        <a:xfrm>
          <a:off x="0" y="0"/>
          <a:ext cx="0" cy="0"/>
          <a:chOff x="0" y="0"/>
          <a:chExt cx="0" cy="0"/>
        </a:xfrm>
      </p:grpSpPr>
      <p:sp>
        <p:nvSpPr>
          <p:cNvPr id="269" name="Google Shape;269;p54"/>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Vista de ave: Arquitectura de un proyecto en GCP</a:t>
            </a:r>
            <a:endParaRPr>
              <a:solidFill>
                <a:srgbClr val="441848"/>
              </a:solidFill>
            </a:endParaRPr>
          </a:p>
        </p:txBody>
      </p:sp>
      <p:pic>
        <p:nvPicPr>
          <p:cNvPr id="270" name="Google Shape;270;p54"/>
          <p:cNvPicPr preferRelativeResize="0"/>
          <p:nvPr/>
        </p:nvPicPr>
        <p:blipFill>
          <a:blip r:embed="rId3">
            <a:alphaModFix/>
          </a:blip>
          <a:stretch>
            <a:fillRect/>
          </a:stretch>
        </p:blipFill>
        <p:spPr>
          <a:xfrm>
            <a:off x="152400" y="834117"/>
            <a:ext cx="8839197" cy="38829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5"/>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Diagrama de componentes GCP</a:t>
            </a:r>
            <a:endParaRPr>
              <a:solidFill>
                <a:srgbClr val="441848"/>
              </a:solidFill>
            </a:endParaRPr>
          </a:p>
        </p:txBody>
      </p:sp>
      <p:pic>
        <p:nvPicPr>
          <p:cNvPr id="276" name="Google Shape;276;p55"/>
          <p:cNvPicPr preferRelativeResize="0"/>
          <p:nvPr/>
        </p:nvPicPr>
        <p:blipFill>
          <a:blip r:embed="rId3">
            <a:alphaModFix/>
          </a:blip>
          <a:stretch>
            <a:fillRect/>
          </a:stretch>
        </p:blipFill>
        <p:spPr>
          <a:xfrm>
            <a:off x="152400" y="834117"/>
            <a:ext cx="8839198" cy="38827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6"/>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Vista de ave: Caso de negocio</a:t>
            </a:r>
            <a:endParaRPr>
              <a:solidFill>
                <a:srgbClr val="441848"/>
              </a:solidFill>
            </a:endParaRPr>
          </a:p>
        </p:txBody>
      </p:sp>
      <p:pic>
        <p:nvPicPr>
          <p:cNvPr id="282" name="Google Shape;282;p56"/>
          <p:cNvPicPr preferRelativeResize="0"/>
          <p:nvPr/>
        </p:nvPicPr>
        <p:blipFill>
          <a:blip r:embed="rId3">
            <a:alphaModFix/>
          </a:blip>
          <a:stretch>
            <a:fillRect/>
          </a:stretch>
        </p:blipFill>
        <p:spPr>
          <a:xfrm>
            <a:off x="2583000" y="734942"/>
            <a:ext cx="3977995" cy="415698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7"/>
          <p:cNvSpPr txBox="1"/>
          <p:nvPr/>
        </p:nvSpPr>
        <p:spPr>
          <a:xfrm>
            <a:off x="3824125" y="1582050"/>
            <a:ext cx="4758600" cy="19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Creando un</a:t>
            </a:r>
            <a:r>
              <a:rPr b="1" lang="en" sz="3600">
                <a:solidFill>
                  <a:srgbClr val="441848"/>
                </a:solidFill>
                <a:latin typeface="Montserrat"/>
                <a:ea typeface="Montserrat"/>
                <a:cs typeface="Montserrat"/>
                <a:sym typeface="Montserrat"/>
              </a:rPr>
              <a:t> Data warehouse.</a:t>
            </a:r>
            <a:endParaRPr b="1" sz="3600">
              <a:solidFill>
                <a:srgbClr val="441848"/>
              </a:solidFill>
              <a:latin typeface="Montserrat"/>
              <a:ea typeface="Montserrat"/>
              <a:cs typeface="Montserrat"/>
              <a:sym typeface="Montserrat"/>
            </a:endParaRPr>
          </a:p>
        </p:txBody>
      </p:sp>
      <p:pic>
        <p:nvPicPr>
          <p:cNvPr id="288" name="Google Shape;288;p57"/>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89" name="Google Shape;289;p57"/>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90" name="Google Shape;290;p57"/>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0"/>
          <p:cNvSpPr txBox="1"/>
          <p:nvPr/>
        </p:nvSpPr>
        <p:spPr>
          <a:xfrm>
            <a:off x="3824125" y="1582050"/>
            <a:ext cx="4758600" cy="19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Datasets y Datawarehousing</a:t>
            </a:r>
            <a:endParaRPr b="1" sz="3600">
              <a:solidFill>
                <a:srgbClr val="441848"/>
              </a:solidFill>
              <a:latin typeface="Montserrat"/>
              <a:ea typeface="Montserrat"/>
              <a:cs typeface="Montserrat"/>
              <a:sym typeface="Montserrat"/>
            </a:endParaRPr>
          </a:p>
        </p:txBody>
      </p:sp>
      <p:pic>
        <p:nvPicPr>
          <p:cNvPr id="162" name="Google Shape;162;p4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63" name="Google Shape;163;p40"/>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64" name="Google Shape;164;p40"/>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8"/>
          <p:cNvSpPr txBox="1"/>
          <p:nvPr/>
        </p:nvSpPr>
        <p:spPr>
          <a:xfrm>
            <a:off x="502950" y="209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¿Qué es un dataset?</a:t>
            </a:r>
            <a:endParaRPr sz="3000"/>
          </a:p>
        </p:txBody>
      </p:sp>
      <p:pic>
        <p:nvPicPr>
          <p:cNvPr id="296" name="Google Shape;296;p5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97" name="Google Shape;297;p58"/>
          <p:cNvSpPr txBox="1"/>
          <p:nvPr/>
        </p:nvSpPr>
        <p:spPr>
          <a:xfrm>
            <a:off x="1494300" y="1371150"/>
            <a:ext cx="61554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Un </a:t>
            </a:r>
            <a:r>
              <a:rPr b="1" lang="en" sz="1800">
                <a:solidFill>
                  <a:schemeClr val="dk1"/>
                </a:solidFill>
                <a:latin typeface="Montserrat"/>
                <a:ea typeface="Montserrat"/>
                <a:cs typeface="Montserrat"/>
                <a:sym typeface="Montserrat"/>
              </a:rPr>
              <a:t>dataset</a:t>
            </a:r>
            <a:r>
              <a:rPr lang="en" sz="1800">
                <a:solidFill>
                  <a:schemeClr val="dk1"/>
                </a:solidFill>
                <a:latin typeface="Montserrat"/>
                <a:ea typeface="Montserrat"/>
                <a:cs typeface="Montserrat"/>
                <a:sym typeface="Montserrat"/>
              </a:rPr>
              <a:t> es una </a:t>
            </a:r>
            <a:r>
              <a:rPr b="1" lang="en" sz="1800">
                <a:solidFill>
                  <a:schemeClr val="dk1"/>
                </a:solidFill>
                <a:latin typeface="Montserrat"/>
                <a:ea typeface="Montserrat"/>
                <a:cs typeface="Montserrat"/>
                <a:sym typeface="Montserrat"/>
              </a:rPr>
              <a:t>colección</a:t>
            </a:r>
            <a:r>
              <a:rPr lang="en" sz="1800">
                <a:solidFill>
                  <a:schemeClr val="dk1"/>
                </a:solidFill>
                <a:latin typeface="Montserrat"/>
                <a:ea typeface="Montserrat"/>
                <a:cs typeface="Montserrat"/>
                <a:sym typeface="Montserrat"/>
              </a:rPr>
              <a:t> de </a:t>
            </a:r>
            <a:r>
              <a:rPr b="1" lang="en" sz="1800">
                <a:solidFill>
                  <a:schemeClr val="dk1"/>
                </a:solidFill>
                <a:latin typeface="Montserrat"/>
                <a:ea typeface="Montserrat"/>
                <a:cs typeface="Montserrat"/>
                <a:sym typeface="Montserrat"/>
              </a:rPr>
              <a:t>datos</a:t>
            </a:r>
            <a:r>
              <a:rPr lang="en" sz="1800">
                <a:solidFill>
                  <a:schemeClr val="dk1"/>
                </a:solidFill>
                <a:latin typeface="Montserrat"/>
                <a:ea typeface="Montserrat"/>
                <a:cs typeface="Montserrat"/>
                <a:sym typeface="Montserrat"/>
              </a:rPr>
              <a:t>. En el caso de </a:t>
            </a:r>
            <a:r>
              <a:rPr b="1" lang="en" sz="1800">
                <a:solidFill>
                  <a:schemeClr val="dk1"/>
                </a:solidFill>
                <a:latin typeface="Montserrat"/>
                <a:ea typeface="Montserrat"/>
                <a:cs typeface="Montserrat"/>
                <a:sym typeface="Montserrat"/>
              </a:rPr>
              <a:t>datos</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tabulares</a:t>
            </a:r>
            <a:r>
              <a:rPr lang="en" sz="1800">
                <a:solidFill>
                  <a:schemeClr val="dk1"/>
                </a:solidFill>
                <a:latin typeface="Montserrat"/>
                <a:ea typeface="Montserrat"/>
                <a:cs typeface="Montserrat"/>
                <a:sym typeface="Montserrat"/>
              </a:rPr>
              <a:t>, un </a:t>
            </a:r>
            <a:r>
              <a:rPr b="1" lang="en" sz="1800">
                <a:solidFill>
                  <a:schemeClr val="dk1"/>
                </a:solidFill>
                <a:latin typeface="Montserrat"/>
                <a:ea typeface="Montserrat"/>
                <a:cs typeface="Montserrat"/>
                <a:sym typeface="Montserrat"/>
              </a:rPr>
              <a:t>dataset</a:t>
            </a:r>
            <a:r>
              <a:rPr lang="en" sz="1800">
                <a:solidFill>
                  <a:schemeClr val="dk1"/>
                </a:solidFill>
                <a:latin typeface="Montserrat"/>
                <a:ea typeface="Montserrat"/>
                <a:cs typeface="Montserrat"/>
                <a:sym typeface="Montserrat"/>
              </a:rPr>
              <a:t> corresponde a </a:t>
            </a:r>
            <a:r>
              <a:rPr b="1" lang="en" sz="1800">
                <a:solidFill>
                  <a:schemeClr val="dk1"/>
                </a:solidFill>
                <a:latin typeface="Montserrat"/>
                <a:ea typeface="Montserrat"/>
                <a:cs typeface="Montserrat"/>
                <a:sym typeface="Montserrat"/>
              </a:rPr>
              <a:t>una</a:t>
            </a:r>
            <a:r>
              <a:rPr lang="en" sz="1800">
                <a:solidFill>
                  <a:schemeClr val="dk1"/>
                </a:solidFill>
                <a:latin typeface="Montserrat"/>
                <a:ea typeface="Montserrat"/>
                <a:cs typeface="Montserrat"/>
                <a:sym typeface="Montserrat"/>
              </a:rPr>
              <a:t> o </a:t>
            </a:r>
            <a:r>
              <a:rPr b="1" lang="en" sz="1800">
                <a:solidFill>
                  <a:schemeClr val="dk1"/>
                </a:solidFill>
                <a:latin typeface="Montserrat"/>
                <a:ea typeface="Montserrat"/>
                <a:cs typeface="Montserrat"/>
                <a:sym typeface="Montserrat"/>
              </a:rPr>
              <a:t>más</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tablas</a:t>
            </a:r>
            <a:r>
              <a:rPr lang="en" sz="1800">
                <a:solidFill>
                  <a:schemeClr val="dk1"/>
                </a:solidFill>
                <a:latin typeface="Montserrat"/>
                <a:ea typeface="Montserrat"/>
                <a:cs typeface="Montserrat"/>
                <a:sym typeface="Montserrat"/>
              </a:rPr>
              <a:t> de una </a:t>
            </a:r>
            <a:r>
              <a:rPr b="1" lang="en" sz="1800">
                <a:solidFill>
                  <a:schemeClr val="dk1"/>
                </a:solidFill>
                <a:latin typeface="Montserrat"/>
                <a:ea typeface="Montserrat"/>
                <a:cs typeface="Montserrat"/>
                <a:sym typeface="Montserrat"/>
              </a:rPr>
              <a:t>base</a:t>
            </a:r>
            <a:r>
              <a:rPr lang="en" sz="1800">
                <a:solidFill>
                  <a:schemeClr val="dk1"/>
                </a:solidFill>
                <a:latin typeface="Montserrat"/>
                <a:ea typeface="Montserrat"/>
                <a:cs typeface="Montserrat"/>
                <a:sym typeface="Montserrat"/>
              </a:rPr>
              <a:t> de </a:t>
            </a:r>
            <a:r>
              <a:rPr b="1" lang="en" sz="1800">
                <a:solidFill>
                  <a:schemeClr val="dk1"/>
                </a:solidFill>
                <a:latin typeface="Montserrat"/>
                <a:ea typeface="Montserrat"/>
                <a:cs typeface="Montserrat"/>
                <a:sym typeface="Montserrat"/>
              </a:rPr>
              <a:t>datos</a:t>
            </a:r>
            <a:r>
              <a:rPr lang="en" sz="1800">
                <a:solidFill>
                  <a:schemeClr val="dk1"/>
                </a:solidFill>
                <a:latin typeface="Montserrat"/>
                <a:ea typeface="Montserrat"/>
                <a:cs typeface="Montserrat"/>
                <a:sym typeface="Montserrat"/>
              </a:rPr>
              <a:t>, donde cada </a:t>
            </a:r>
            <a:r>
              <a:rPr b="1" lang="en" sz="1800">
                <a:solidFill>
                  <a:schemeClr val="dk1"/>
                </a:solidFill>
                <a:latin typeface="Montserrat"/>
                <a:ea typeface="Montserrat"/>
                <a:cs typeface="Montserrat"/>
                <a:sym typeface="Montserrat"/>
              </a:rPr>
              <a:t>columna</a:t>
            </a:r>
            <a:r>
              <a:rPr lang="en" sz="1800">
                <a:solidFill>
                  <a:schemeClr val="dk1"/>
                </a:solidFill>
                <a:latin typeface="Montserrat"/>
                <a:ea typeface="Montserrat"/>
                <a:cs typeface="Montserrat"/>
                <a:sym typeface="Montserrat"/>
              </a:rPr>
              <a:t> de la </a:t>
            </a:r>
            <a:r>
              <a:rPr b="1" lang="en" sz="1800">
                <a:solidFill>
                  <a:schemeClr val="dk1"/>
                </a:solidFill>
                <a:latin typeface="Montserrat"/>
                <a:ea typeface="Montserrat"/>
                <a:cs typeface="Montserrat"/>
                <a:sym typeface="Montserrat"/>
              </a:rPr>
              <a:t>tabla</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representa</a:t>
            </a:r>
            <a:r>
              <a:rPr lang="en" sz="1800">
                <a:solidFill>
                  <a:schemeClr val="dk1"/>
                </a:solidFill>
                <a:latin typeface="Montserrat"/>
                <a:ea typeface="Montserrat"/>
                <a:cs typeface="Montserrat"/>
                <a:sym typeface="Montserrat"/>
              </a:rPr>
              <a:t> una </a:t>
            </a:r>
            <a:r>
              <a:rPr b="1" lang="en" sz="1800">
                <a:solidFill>
                  <a:schemeClr val="dk1"/>
                </a:solidFill>
                <a:latin typeface="Montserrat"/>
                <a:ea typeface="Montserrat"/>
                <a:cs typeface="Montserrat"/>
                <a:sym typeface="Montserrat"/>
              </a:rPr>
              <a:t>variable particular</a:t>
            </a:r>
            <a:r>
              <a:rPr lang="en" sz="1800">
                <a:solidFill>
                  <a:schemeClr val="dk1"/>
                </a:solidFill>
                <a:latin typeface="Montserrat"/>
                <a:ea typeface="Montserrat"/>
                <a:cs typeface="Montserrat"/>
                <a:sym typeface="Montserrat"/>
              </a:rPr>
              <a:t>, y cada </a:t>
            </a:r>
            <a:r>
              <a:rPr b="1" lang="en" sz="1800">
                <a:solidFill>
                  <a:schemeClr val="dk1"/>
                </a:solidFill>
                <a:latin typeface="Montserrat"/>
                <a:ea typeface="Montserrat"/>
                <a:cs typeface="Montserrat"/>
                <a:sym typeface="Montserrat"/>
              </a:rPr>
              <a:t>fila</a:t>
            </a:r>
            <a:r>
              <a:rPr lang="en" sz="1800">
                <a:solidFill>
                  <a:schemeClr val="dk1"/>
                </a:solidFill>
                <a:latin typeface="Montserrat"/>
                <a:ea typeface="Montserrat"/>
                <a:cs typeface="Montserrat"/>
                <a:sym typeface="Montserrat"/>
              </a:rPr>
              <a:t> corresponde a una </a:t>
            </a:r>
            <a:r>
              <a:rPr b="1" lang="en" sz="1800">
                <a:solidFill>
                  <a:schemeClr val="dk1"/>
                </a:solidFill>
                <a:latin typeface="Montserrat"/>
                <a:ea typeface="Montserrat"/>
                <a:cs typeface="Montserrat"/>
                <a:sym typeface="Montserrat"/>
              </a:rPr>
              <a:t>observación</a:t>
            </a:r>
            <a:r>
              <a:rPr lang="en" sz="1800">
                <a:solidFill>
                  <a:schemeClr val="dk1"/>
                </a:solidFill>
                <a:latin typeface="Montserrat"/>
                <a:ea typeface="Montserrat"/>
                <a:cs typeface="Montserrat"/>
                <a:sym typeface="Montserrat"/>
              </a:rPr>
              <a:t> del </a:t>
            </a:r>
            <a:r>
              <a:rPr b="1" lang="en" sz="1800">
                <a:solidFill>
                  <a:schemeClr val="dk1"/>
                </a:solidFill>
                <a:latin typeface="Montserrat"/>
                <a:ea typeface="Montserrat"/>
                <a:cs typeface="Montserrat"/>
                <a:sym typeface="Montserrat"/>
              </a:rPr>
              <a:t>conjunto</a:t>
            </a:r>
            <a:r>
              <a:rPr lang="en" sz="1800">
                <a:solidFill>
                  <a:schemeClr val="dk1"/>
                </a:solidFill>
                <a:latin typeface="Montserrat"/>
                <a:ea typeface="Montserrat"/>
                <a:cs typeface="Montserrat"/>
                <a:sym typeface="Montserrat"/>
              </a:rPr>
              <a:t> de </a:t>
            </a:r>
            <a:r>
              <a:rPr b="1" lang="en" sz="1800">
                <a:solidFill>
                  <a:schemeClr val="dk1"/>
                </a:solidFill>
                <a:latin typeface="Montserrat"/>
                <a:ea typeface="Montserrat"/>
                <a:cs typeface="Montserrat"/>
                <a:sym typeface="Montserrat"/>
              </a:rPr>
              <a:t>datos en cuestión</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9"/>
          <p:cNvSpPr txBox="1"/>
          <p:nvPr/>
        </p:nvSpPr>
        <p:spPr>
          <a:xfrm>
            <a:off x="502950" y="209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¿Qué es un data warehouse?</a:t>
            </a:r>
            <a:endParaRPr sz="3000"/>
          </a:p>
        </p:txBody>
      </p:sp>
      <p:pic>
        <p:nvPicPr>
          <p:cNvPr id="303" name="Google Shape;303;p5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04" name="Google Shape;304;p59"/>
          <p:cNvSpPr txBox="1"/>
          <p:nvPr/>
        </p:nvSpPr>
        <p:spPr>
          <a:xfrm>
            <a:off x="575700" y="1123625"/>
            <a:ext cx="7992600" cy="3786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Un </a:t>
            </a:r>
            <a:r>
              <a:rPr b="1" lang="en" sz="1800">
                <a:solidFill>
                  <a:schemeClr val="dk1"/>
                </a:solidFill>
                <a:latin typeface="Montserrat"/>
                <a:ea typeface="Montserrat"/>
                <a:cs typeface="Montserrat"/>
                <a:sym typeface="Montserrat"/>
              </a:rPr>
              <a:t>Data Warehouse</a:t>
            </a:r>
            <a:r>
              <a:rPr lang="en" sz="1800">
                <a:solidFill>
                  <a:schemeClr val="dk1"/>
                </a:solidFill>
                <a:latin typeface="Montserrat"/>
                <a:ea typeface="Montserrat"/>
                <a:cs typeface="Montserrat"/>
                <a:sym typeface="Montserrat"/>
              </a:rPr>
              <a:t> es un sistema de bases de datos relacional (</a:t>
            </a:r>
            <a:r>
              <a:rPr b="1" lang="en" sz="1800">
                <a:solidFill>
                  <a:schemeClr val="dk1"/>
                </a:solidFill>
                <a:latin typeface="Montserrat"/>
                <a:ea typeface="Montserrat"/>
                <a:cs typeface="Montserrat"/>
                <a:sym typeface="Montserrat"/>
              </a:rPr>
              <a:t>RDBMS</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diseñado</a:t>
            </a:r>
            <a:r>
              <a:rPr lang="en" sz="1800">
                <a:solidFill>
                  <a:schemeClr val="dk1"/>
                </a:solidFill>
                <a:latin typeface="Montserrat"/>
                <a:ea typeface="Montserrat"/>
                <a:cs typeface="Montserrat"/>
                <a:sym typeface="Montserrat"/>
              </a:rPr>
              <a:t> para cumplir con una </a:t>
            </a:r>
            <a:r>
              <a:rPr b="1" lang="en" sz="1800">
                <a:solidFill>
                  <a:schemeClr val="dk1"/>
                </a:solidFill>
                <a:latin typeface="Montserrat"/>
                <a:ea typeface="Montserrat"/>
                <a:cs typeface="Montserrat"/>
                <a:sym typeface="Montserrat"/>
              </a:rPr>
              <a:t>alta cantidad</a:t>
            </a:r>
            <a:r>
              <a:rPr lang="en" sz="1800">
                <a:solidFill>
                  <a:schemeClr val="dk1"/>
                </a:solidFill>
                <a:latin typeface="Montserrat"/>
                <a:ea typeface="Montserrat"/>
                <a:cs typeface="Montserrat"/>
                <a:sym typeface="Montserrat"/>
              </a:rPr>
              <a:t> de </a:t>
            </a:r>
            <a:r>
              <a:rPr b="1" lang="en" sz="1800">
                <a:solidFill>
                  <a:schemeClr val="dk1"/>
                </a:solidFill>
                <a:latin typeface="Montserrat"/>
                <a:ea typeface="Montserrat"/>
                <a:cs typeface="Montserrat"/>
                <a:sym typeface="Montserrat"/>
              </a:rPr>
              <a:t>consultas</a:t>
            </a:r>
            <a:r>
              <a:rPr lang="en" sz="1800">
                <a:solidFill>
                  <a:schemeClr val="dk1"/>
                </a:solidFill>
                <a:latin typeface="Montserrat"/>
                <a:ea typeface="Montserrat"/>
                <a:cs typeface="Montserrat"/>
                <a:sym typeface="Montserrat"/>
              </a:rPr>
              <a:t> y </a:t>
            </a:r>
            <a:r>
              <a:rPr b="1" lang="en" sz="1800">
                <a:solidFill>
                  <a:schemeClr val="dk1"/>
                </a:solidFill>
                <a:latin typeface="Montserrat"/>
                <a:ea typeface="Montserrat"/>
                <a:cs typeface="Montserrat"/>
                <a:sym typeface="Montserrat"/>
              </a:rPr>
              <a:t>análisis</a:t>
            </a:r>
            <a:r>
              <a:rPr lang="en" sz="1800">
                <a:solidFill>
                  <a:schemeClr val="dk1"/>
                </a:solidFill>
                <a:latin typeface="Montserrat"/>
                <a:ea typeface="Montserrat"/>
                <a:cs typeface="Montserrat"/>
                <a:sym typeface="Montserrat"/>
              </a:rPr>
              <a:t> en vez de optimizar para la velocidad de procesamiento de transacciones. Puede incluir </a:t>
            </a:r>
            <a:r>
              <a:rPr b="1" lang="en" sz="1800">
                <a:solidFill>
                  <a:schemeClr val="dk1"/>
                </a:solidFill>
                <a:latin typeface="Montserrat"/>
                <a:ea typeface="Montserrat"/>
                <a:cs typeface="Montserrat"/>
                <a:sym typeface="Montserrat"/>
              </a:rPr>
              <a:t>datos históricos</a:t>
            </a:r>
            <a:r>
              <a:rPr lang="en" sz="1800">
                <a:solidFill>
                  <a:schemeClr val="dk1"/>
                </a:solidFill>
                <a:latin typeface="Montserrat"/>
                <a:ea typeface="Montserrat"/>
                <a:cs typeface="Montserrat"/>
                <a:sym typeface="Montserrat"/>
              </a:rPr>
              <a:t> derivados </a:t>
            </a:r>
            <a:r>
              <a:rPr b="1" lang="en" sz="1800">
                <a:solidFill>
                  <a:schemeClr val="dk1"/>
                </a:solidFill>
                <a:latin typeface="Montserrat"/>
                <a:ea typeface="Montserrat"/>
                <a:cs typeface="Montserrat"/>
                <a:sym typeface="Montserrat"/>
              </a:rPr>
              <a:t>dentro de la organización</a:t>
            </a:r>
            <a:r>
              <a:rPr lang="en" sz="1800">
                <a:solidFill>
                  <a:schemeClr val="dk1"/>
                </a:solidFill>
                <a:latin typeface="Montserrat"/>
                <a:ea typeface="Montserrat"/>
                <a:cs typeface="Montserrat"/>
                <a:sym typeface="Montserrat"/>
              </a:rPr>
              <a:t> o de </a:t>
            </a:r>
            <a:r>
              <a:rPr b="1" lang="en" sz="1800">
                <a:solidFill>
                  <a:schemeClr val="dk1"/>
                </a:solidFill>
                <a:latin typeface="Montserrat"/>
                <a:ea typeface="Montserrat"/>
                <a:cs typeface="Montserrat"/>
                <a:sym typeface="Montserrat"/>
              </a:rPr>
              <a:t>múltiples fuentes</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Por su naturaleza, un </a:t>
            </a:r>
            <a:r>
              <a:rPr b="1" lang="en" sz="1800">
                <a:solidFill>
                  <a:schemeClr val="dk1"/>
                </a:solidFill>
                <a:latin typeface="Montserrat"/>
                <a:ea typeface="Montserrat"/>
                <a:cs typeface="Montserrat"/>
                <a:sym typeface="Montserrat"/>
              </a:rPr>
              <a:t>Data Warehouse</a:t>
            </a:r>
            <a:r>
              <a:rPr lang="en" sz="1800">
                <a:solidFill>
                  <a:schemeClr val="dk1"/>
                </a:solidFill>
                <a:latin typeface="Montserrat"/>
                <a:ea typeface="Montserrat"/>
                <a:cs typeface="Montserrat"/>
                <a:sym typeface="Montserrat"/>
              </a:rPr>
              <a:t> provee datos históricos integrados de </a:t>
            </a:r>
            <a:r>
              <a:rPr b="1" lang="en" sz="1800">
                <a:solidFill>
                  <a:schemeClr val="dk1"/>
                </a:solidFill>
                <a:latin typeface="Montserrat"/>
                <a:ea typeface="Montserrat"/>
                <a:cs typeface="Montserrat"/>
                <a:sym typeface="Montserrat"/>
              </a:rPr>
              <a:t>diversos departamentos</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operativos</a:t>
            </a:r>
            <a:r>
              <a:rPr lang="en" sz="1800">
                <a:solidFill>
                  <a:schemeClr val="dk1"/>
                </a:solidFill>
                <a:latin typeface="Montserrat"/>
                <a:ea typeface="Montserrat"/>
                <a:cs typeface="Montserrat"/>
                <a:sym typeface="Montserrat"/>
              </a:rPr>
              <a:t> y se enfoca en </a:t>
            </a:r>
            <a:r>
              <a:rPr b="1" lang="en" sz="1800">
                <a:solidFill>
                  <a:schemeClr val="dk1"/>
                </a:solidFill>
                <a:latin typeface="Montserrat"/>
                <a:ea typeface="Montserrat"/>
                <a:cs typeface="Montserrat"/>
                <a:sym typeface="Montserrat"/>
              </a:rPr>
              <a:t>proveer conocimiento </a:t>
            </a:r>
            <a:r>
              <a:rPr lang="en" sz="1800">
                <a:solidFill>
                  <a:schemeClr val="dk1"/>
                </a:solidFill>
                <a:latin typeface="Montserrat"/>
                <a:ea typeface="Montserrat"/>
                <a:cs typeface="Montserrat"/>
                <a:sym typeface="Montserrat"/>
              </a:rPr>
              <a:t>y</a:t>
            </a:r>
            <a:r>
              <a:rPr b="1" lang="en" sz="1800">
                <a:solidFill>
                  <a:schemeClr val="dk1"/>
                </a:solidFill>
                <a:latin typeface="Montserrat"/>
                <a:ea typeface="Montserrat"/>
                <a:cs typeface="Montserrat"/>
                <a:sym typeface="Montserrat"/>
              </a:rPr>
              <a:t> soporte</a:t>
            </a:r>
            <a:r>
              <a:rPr lang="en" sz="1800">
                <a:solidFill>
                  <a:schemeClr val="dk1"/>
                </a:solidFill>
                <a:latin typeface="Montserrat"/>
                <a:ea typeface="Montserrat"/>
                <a:cs typeface="Montserrat"/>
                <a:sym typeface="Montserrat"/>
              </a:rPr>
              <a:t> para que los tomadores de decisiones puedan hacer </a:t>
            </a:r>
            <a:r>
              <a:rPr b="1" lang="en" sz="1800">
                <a:solidFill>
                  <a:schemeClr val="dk1"/>
                </a:solidFill>
                <a:latin typeface="Montserrat"/>
                <a:ea typeface="Montserrat"/>
                <a:cs typeface="Montserrat"/>
                <a:sym typeface="Montserrat"/>
              </a:rPr>
              <a:t>modelado </a:t>
            </a:r>
            <a:r>
              <a:rPr lang="en" sz="1800">
                <a:solidFill>
                  <a:schemeClr val="dk1"/>
                </a:solidFill>
                <a:latin typeface="Montserrat"/>
                <a:ea typeface="Montserrat"/>
                <a:cs typeface="Montserrat"/>
                <a:sym typeface="Montserrat"/>
              </a:rPr>
              <a:t>y</a:t>
            </a:r>
            <a:r>
              <a:rPr b="1" lang="en" sz="1800">
                <a:solidFill>
                  <a:schemeClr val="dk1"/>
                </a:solidFill>
                <a:latin typeface="Montserrat"/>
                <a:ea typeface="Montserrat"/>
                <a:cs typeface="Montserrat"/>
                <a:sym typeface="Montserrat"/>
              </a:rPr>
              <a:t> análisis</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60"/>
          <p:cNvSpPr txBox="1"/>
          <p:nvPr/>
        </p:nvSpPr>
        <p:spPr>
          <a:xfrm>
            <a:off x="502950" y="209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Data warehouse: Vista general</a:t>
            </a:r>
            <a:endParaRPr sz="3000"/>
          </a:p>
        </p:txBody>
      </p:sp>
      <p:pic>
        <p:nvPicPr>
          <p:cNvPr id="310" name="Google Shape;310;p6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11" name="Google Shape;311;p60"/>
          <p:cNvPicPr preferRelativeResize="0"/>
          <p:nvPr/>
        </p:nvPicPr>
        <p:blipFill>
          <a:blip r:embed="rId4">
            <a:alphaModFix/>
          </a:blip>
          <a:stretch>
            <a:fillRect/>
          </a:stretch>
        </p:blipFill>
        <p:spPr>
          <a:xfrm>
            <a:off x="1733413" y="944700"/>
            <a:ext cx="5677168" cy="4008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61"/>
          <p:cNvSpPr txBox="1"/>
          <p:nvPr/>
        </p:nvSpPr>
        <p:spPr>
          <a:xfrm>
            <a:off x="502950" y="209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Data warehouse: Orientado a temas</a:t>
            </a:r>
            <a:endParaRPr sz="3000"/>
          </a:p>
        </p:txBody>
      </p:sp>
      <p:pic>
        <p:nvPicPr>
          <p:cNvPr id="317" name="Google Shape;317;p61"/>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18" name="Google Shape;318;p61"/>
          <p:cNvPicPr preferRelativeResize="0"/>
          <p:nvPr/>
        </p:nvPicPr>
        <p:blipFill>
          <a:blip r:embed="rId4">
            <a:alphaModFix/>
          </a:blip>
          <a:stretch>
            <a:fillRect/>
          </a:stretch>
        </p:blipFill>
        <p:spPr>
          <a:xfrm>
            <a:off x="1528413" y="944700"/>
            <a:ext cx="6087186" cy="40088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62"/>
          <p:cNvSpPr txBox="1"/>
          <p:nvPr/>
        </p:nvSpPr>
        <p:spPr>
          <a:xfrm>
            <a:off x="502950" y="209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Data warehouse: De alta integración</a:t>
            </a:r>
            <a:endParaRPr sz="3000"/>
          </a:p>
        </p:txBody>
      </p:sp>
      <p:pic>
        <p:nvPicPr>
          <p:cNvPr id="324" name="Google Shape;324;p62"/>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25" name="Google Shape;325;p62"/>
          <p:cNvPicPr preferRelativeResize="0"/>
          <p:nvPr/>
        </p:nvPicPr>
        <p:blipFill>
          <a:blip r:embed="rId4">
            <a:alphaModFix/>
          </a:blip>
          <a:stretch>
            <a:fillRect/>
          </a:stretch>
        </p:blipFill>
        <p:spPr>
          <a:xfrm>
            <a:off x="2347588" y="829875"/>
            <a:ext cx="4448819" cy="40088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63"/>
          <p:cNvSpPr txBox="1"/>
          <p:nvPr/>
        </p:nvSpPr>
        <p:spPr>
          <a:xfrm>
            <a:off x="502950" y="209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Data warehouse: No-volátil</a:t>
            </a:r>
            <a:endParaRPr b="1" sz="3000">
              <a:solidFill>
                <a:srgbClr val="441848"/>
              </a:solidFill>
              <a:latin typeface="Montserrat"/>
              <a:ea typeface="Montserrat"/>
              <a:cs typeface="Montserrat"/>
              <a:sym typeface="Montserrat"/>
            </a:endParaRPr>
          </a:p>
        </p:txBody>
      </p:sp>
      <p:pic>
        <p:nvPicPr>
          <p:cNvPr id="331" name="Google Shape;331;p63"/>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32" name="Google Shape;332;p63"/>
          <p:cNvPicPr preferRelativeResize="0"/>
          <p:nvPr/>
        </p:nvPicPr>
        <p:blipFill>
          <a:blip r:embed="rId4">
            <a:alphaModFix/>
          </a:blip>
          <a:stretch>
            <a:fillRect/>
          </a:stretch>
        </p:blipFill>
        <p:spPr>
          <a:xfrm>
            <a:off x="1334188" y="908250"/>
            <a:ext cx="6475625" cy="3645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4"/>
          <p:cNvSpPr txBox="1"/>
          <p:nvPr/>
        </p:nvSpPr>
        <p:spPr>
          <a:xfrm>
            <a:off x="4616175" y="1201200"/>
            <a:ext cx="4097100" cy="27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Herramientas para crear un dataset y data warehouse.</a:t>
            </a:r>
            <a:endParaRPr b="1" sz="3600">
              <a:solidFill>
                <a:srgbClr val="441848"/>
              </a:solidFill>
              <a:latin typeface="Montserrat"/>
              <a:ea typeface="Montserrat"/>
              <a:cs typeface="Montserrat"/>
              <a:sym typeface="Montserrat"/>
            </a:endParaRPr>
          </a:p>
        </p:txBody>
      </p:sp>
      <p:pic>
        <p:nvPicPr>
          <p:cNvPr id="338" name="Google Shape;338;p6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39" name="Google Shape;339;p64"/>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40" name="Google Shape;340;p64"/>
          <p:cNvPicPr preferRelativeResize="0"/>
          <p:nvPr/>
        </p:nvPicPr>
        <p:blipFill>
          <a:blip r:embed="rId5">
            <a:alphaModFix/>
          </a:blip>
          <a:stretch>
            <a:fillRect/>
          </a:stretch>
        </p:blipFill>
        <p:spPr>
          <a:xfrm>
            <a:off x="0" y="0"/>
            <a:ext cx="4096986" cy="5219701"/>
          </a:xfrm>
          <a:prstGeom prst="rect">
            <a:avLst/>
          </a:prstGeom>
          <a:noFill/>
          <a:ln>
            <a:noFill/>
          </a:ln>
        </p:spPr>
      </p:pic>
      <p:pic>
        <p:nvPicPr>
          <p:cNvPr id="341" name="Google Shape;341;p64"/>
          <p:cNvPicPr preferRelativeResize="0"/>
          <p:nvPr/>
        </p:nvPicPr>
        <p:blipFill>
          <a:blip r:embed="rId6">
            <a:alphaModFix/>
          </a:blip>
          <a:stretch>
            <a:fillRect/>
          </a:stretch>
        </p:blipFill>
        <p:spPr>
          <a:xfrm>
            <a:off x="-11" y="0"/>
            <a:ext cx="4041321" cy="5143500"/>
          </a:xfrm>
          <a:prstGeom prst="rect">
            <a:avLst/>
          </a:prstGeom>
          <a:noFill/>
          <a:ln>
            <a:noFill/>
          </a:ln>
        </p:spPr>
      </p:pic>
      <p:pic>
        <p:nvPicPr>
          <p:cNvPr id="342" name="Google Shape;342;p64"/>
          <p:cNvPicPr preferRelativeResize="0"/>
          <p:nvPr/>
        </p:nvPicPr>
        <p:blipFill rotWithShape="1">
          <a:blip r:embed="rId7">
            <a:alphaModFix/>
          </a:blip>
          <a:srcRect b="14726" l="55195" r="0" t="0"/>
          <a:stretch/>
        </p:blipFill>
        <p:spPr>
          <a:xfrm>
            <a:off x="0" y="0"/>
            <a:ext cx="4096973" cy="521969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5"/>
          <p:cNvSpPr txBox="1"/>
          <p:nvPr/>
        </p:nvSpPr>
        <p:spPr>
          <a:xfrm>
            <a:off x="502950" y="209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Tutorial de Faker</a:t>
            </a:r>
            <a:endParaRPr sz="3000"/>
          </a:p>
        </p:txBody>
      </p:sp>
      <p:pic>
        <p:nvPicPr>
          <p:cNvPr id="348" name="Google Shape;348;p65"/>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49" name="Google Shape;349;p65"/>
          <p:cNvSpPr txBox="1"/>
          <p:nvPr/>
        </p:nvSpPr>
        <p:spPr>
          <a:xfrm>
            <a:off x="857100" y="1836000"/>
            <a:ext cx="7429800" cy="13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441848"/>
                </a:solidFill>
                <a:latin typeface="Montserrat"/>
                <a:ea typeface="Montserrat"/>
                <a:cs typeface="Montserrat"/>
                <a:sym typeface="Montserrat"/>
              </a:rPr>
              <a:t>Exploremos el siguiente recurso:</a:t>
            </a:r>
            <a:endParaRPr sz="2400">
              <a:solidFill>
                <a:srgbClr val="441848"/>
              </a:solidFill>
              <a:latin typeface="Montserrat"/>
              <a:ea typeface="Montserrat"/>
              <a:cs typeface="Montserrat"/>
              <a:sym typeface="Montserrat"/>
            </a:endParaRPr>
          </a:p>
          <a:p>
            <a:pPr indent="0" lvl="0" marL="0" rtl="0" algn="ctr">
              <a:spcBef>
                <a:spcPts val="0"/>
              </a:spcBef>
              <a:spcAft>
                <a:spcPts val="0"/>
              </a:spcAft>
              <a:buNone/>
            </a:pPr>
            <a:r>
              <a:rPr lang="en" sz="2400" u="sng">
                <a:solidFill>
                  <a:schemeClr val="hlink"/>
                </a:solidFill>
                <a:latin typeface="Montserrat"/>
                <a:ea typeface="Montserrat"/>
                <a:cs typeface="Montserrat"/>
                <a:sym typeface="Montserrat"/>
                <a:hlinkClick r:id="rId4"/>
              </a:rPr>
              <a:t>¡Click acá!</a:t>
            </a:r>
            <a:endParaRPr sz="24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24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2400">
              <a:solidFill>
                <a:srgbClr val="441848"/>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3" name="Shape 353"/>
        <p:cNvGrpSpPr/>
        <p:nvPr/>
      </p:nvGrpSpPr>
      <p:grpSpPr>
        <a:xfrm>
          <a:off x="0" y="0"/>
          <a:ext cx="0" cy="0"/>
          <a:chOff x="0" y="0"/>
          <a:chExt cx="0" cy="0"/>
        </a:xfrm>
      </p:grpSpPr>
      <p:sp>
        <p:nvSpPr>
          <p:cNvPr id="354" name="Google Shape;354;p66"/>
          <p:cNvSpPr txBox="1"/>
          <p:nvPr/>
        </p:nvSpPr>
        <p:spPr>
          <a:xfrm>
            <a:off x="502950" y="209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Creando un dataset desde 0</a:t>
            </a:r>
            <a:endParaRPr sz="3000"/>
          </a:p>
        </p:txBody>
      </p:sp>
      <p:pic>
        <p:nvPicPr>
          <p:cNvPr id="355" name="Google Shape;355;p6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56" name="Google Shape;356;p66"/>
          <p:cNvSpPr txBox="1"/>
          <p:nvPr/>
        </p:nvSpPr>
        <p:spPr>
          <a:xfrm>
            <a:off x="857100" y="1836000"/>
            <a:ext cx="7429800" cy="13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441848"/>
                </a:solidFill>
                <a:latin typeface="Montserrat"/>
                <a:ea typeface="Montserrat"/>
                <a:cs typeface="Montserrat"/>
                <a:sym typeface="Montserrat"/>
              </a:rPr>
              <a:t>Exploremos el siguiente recurso:</a:t>
            </a:r>
            <a:endParaRPr sz="2400">
              <a:solidFill>
                <a:srgbClr val="441848"/>
              </a:solidFill>
              <a:latin typeface="Montserrat"/>
              <a:ea typeface="Montserrat"/>
              <a:cs typeface="Montserrat"/>
              <a:sym typeface="Montserrat"/>
            </a:endParaRPr>
          </a:p>
          <a:p>
            <a:pPr indent="0" lvl="0" marL="0" rtl="0" algn="ctr">
              <a:spcBef>
                <a:spcPts val="0"/>
              </a:spcBef>
              <a:spcAft>
                <a:spcPts val="0"/>
              </a:spcAft>
              <a:buNone/>
            </a:pPr>
            <a:r>
              <a:rPr lang="en" sz="2400" u="sng">
                <a:solidFill>
                  <a:schemeClr val="hlink"/>
                </a:solidFill>
                <a:latin typeface="Montserrat"/>
                <a:ea typeface="Montserrat"/>
                <a:cs typeface="Montserrat"/>
                <a:sym typeface="Montserrat"/>
                <a:hlinkClick r:id="rId4"/>
              </a:rPr>
              <a:t>¡Click acá!</a:t>
            </a:r>
            <a:endParaRPr sz="24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24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2400">
              <a:solidFill>
                <a:srgbClr val="441848"/>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0" name="Shape 360"/>
        <p:cNvGrpSpPr/>
        <p:nvPr/>
      </p:nvGrpSpPr>
      <p:grpSpPr>
        <a:xfrm>
          <a:off x="0" y="0"/>
          <a:ext cx="0" cy="0"/>
          <a:chOff x="0" y="0"/>
          <a:chExt cx="0" cy="0"/>
        </a:xfrm>
      </p:grpSpPr>
      <p:sp>
        <p:nvSpPr>
          <p:cNvPr id="361" name="Google Shape;361;p67"/>
          <p:cNvSpPr txBox="1"/>
          <p:nvPr/>
        </p:nvSpPr>
        <p:spPr>
          <a:xfrm>
            <a:off x="502950" y="209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Hoja de trucos para limpieza en Python</a:t>
            </a:r>
            <a:endParaRPr sz="3000"/>
          </a:p>
        </p:txBody>
      </p:sp>
      <p:pic>
        <p:nvPicPr>
          <p:cNvPr id="362" name="Google Shape;362;p6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63" name="Google Shape;363;p67"/>
          <p:cNvSpPr txBox="1"/>
          <p:nvPr/>
        </p:nvSpPr>
        <p:spPr>
          <a:xfrm>
            <a:off x="857100" y="1836000"/>
            <a:ext cx="7429800" cy="13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441848"/>
                </a:solidFill>
                <a:latin typeface="Montserrat"/>
                <a:ea typeface="Montserrat"/>
                <a:cs typeface="Montserrat"/>
                <a:sym typeface="Montserrat"/>
              </a:rPr>
              <a:t>Exploremos el siguiente recurso:</a:t>
            </a:r>
            <a:endParaRPr sz="2400">
              <a:solidFill>
                <a:srgbClr val="441848"/>
              </a:solidFill>
              <a:latin typeface="Montserrat"/>
              <a:ea typeface="Montserrat"/>
              <a:cs typeface="Montserrat"/>
              <a:sym typeface="Montserrat"/>
            </a:endParaRPr>
          </a:p>
          <a:p>
            <a:pPr indent="0" lvl="0" marL="0" rtl="0" algn="ctr">
              <a:spcBef>
                <a:spcPts val="0"/>
              </a:spcBef>
              <a:spcAft>
                <a:spcPts val="0"/>
              </a:spcAft>
              <a:buNone/>
            </a:pPr>
            <a:r>
              <a:rPr lang="en" sz="2400" u="sng">
                <a:solidFill>
                  <a:schemeClr val="hlink"/>
                </a:solidFill>
                <a:latin typeface="Montserrat"/>
                <a:ea typeface="Montserrat"/>
                <a:cs typeface="Montserrat"/>
                <a:sym typeface="Montserrat"/>
                <a:hlinkClick r:id="rId4"/>
              </a:rPr>
              <a:t>¡Click acá!</a:t>
            </a:r>
            <a:endParaRPr sz="24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24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2400">
              <a:solidFill>
                <a:srgbClr val="441848"/>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1"/>
          <p:cNvSpPr txBox="1"/>
          <p:nvPr/>
        </p:nvSpPr>
        <p:spPr>
          <a:xfrm>
            <a:off x="1500000" y="2136900"/>
            <a:ext cx="6144000" cy="8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8E7E3"/>
                </a:solidFill>
              </a:rPr>
              <a:t>🐱‍💻</a:t>
            </a: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b="1" sz="3600">
              <a:solidFill>
                <a:srgbClr val="441848"/>
              </a:solidFill>
              <a:latin typeface="Montserrat"/>
              <a:ea typeface="Montserrat"/>
              <a:cs typeface="Montserrat"/>
              <a:sym typeface="Montserrat"/>
            </a:endParaRPr>
          </a:p>
        </p:txBody>
      </p:sp>
      <p:pic>
        <p:nvPicPr>
          <p:cNvPr id="170" name="Google Shape;170;p41"/>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71" name="Google Shape;171;p41"/>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8"/>
          <p:cNvSpPr txBox="1"/>
          <p:nvPr/>
        </p:nvSpPr>
        <p:spPr>
          <a:xfrm>
            <a:off x="1500000" y="1208550"/>
            <a:ext cx="6144000" cy="12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Challenge: BigQuery+Cloud Datalab</a:t>
            </a:r>
            <a:endParaRPr b="1" sz="3600">
              <a:solidFill>
                <a:srgbClr val="441848"/>
              </a:solidFill>
              <a:latin typeface="Montserrat"/>
              <a:ea typeface="Montserrat"/>
              <a:cs typeface="Montserrat"/>
              <a:sym typeface="Montserrat"/>
            </a:endParaRPr>
          </a:p>
        </p:txBody>
      </p:sp>
      <p:pic>
        <p:nvPicPr>
          <p:cNvPr id="369" name="Google Shape;369;p68"/>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70" name="Google Shape;370;p68"/>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371" name="Google Shape;371;p68"/>
          <p:cNvSpPr txBox="1"/>
          <p:nvPr/>
        </p:nvSpPr>
        <p:spPr>
          <a:xfrm>
            <a:off x="857100" y="2461950"/>
            <a:ext cx="7429800" cy="6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u="sng">
                <a:solidFill>
                  <a:schemeClr val="accent5"/>
                </a:solidFill>
                <a:latin typeface="Montserrat"/>
                <a:ea typeface="Montserrat"/>
                <a:cs typeface="Montserrat"/>
                <a:sym typeface="Montserrat"/>
                <a:hlinkClick r:id="rId5">
                  <a:extLst>
                    <a:ext uri="{A12FA001-AC4F-418D-AE19-62706E023703}">
                      <ahyp:hlinkClr val="tx"/>
                    </a:ext>
                  </a:extLst>
                </a:hlinkClick>
              </a:rPr>
              <a:t>¡Click acá!</a:t>
            </a:r>
            <a:endParaRPr b="1" sz="2400">
              <a:solidFill>
                <a:schemeClr val="accent5"/>
              </a:solidFill>
              <a:latin typeface="Montserrat"/>
              <a:ea typeface="Montserrat"/>
              <a:cs typeface="Montserrat"/>
              <a:sym typeface="Montserrat"/>
            </a:endParaRPr>
          </a:p>
          <a:p>
            <a:pPr indent="0" lvl="0" marL="0" rtl="0" algn="ctr">
              <a:spcBef>
                <a:spcPts val="0"/>
              </a:spcBef>
              <a:spcAft>
                <a:spcPts val="0"/>
              </a:spcAft>
              <a:buNone/>
            </a:pPr>
            <a:r>
              <a:t/>
            </a:r>
            <a:endParaRPr b="1" sz="2400">
              <a:solidFill>
                <a:schemeClr val="lt1"/>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9"/>
          <p:cNvSpPr txBox="1"/>
          <p:nvPr/>
        </p:nvSpPr>
        <p:spPr>
          <a:xfrm>
            <a:off x="502950" y="209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Recursos adicionales</a:t>
            </a:r>
            <a:endParaRPr sz="3000"/>
          </a:p>
        </p:txBody>
      </p:sp>
      <p:pic>
        <p:nvPicPr>
          <p:cNvPr id="377" name="Google Shape;377;p6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78" name="Google Shape;378;p69"/>
          <p:cNvSpPr txBox="1"/>
          <p:nvPr/>
        </p:nvSpPr>
        <p:spPr>
          <a:xfrm>
            <a:off x="857100" y="1269300"/>
            <a:ext cx="7429800" cy="26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rgbClr val="441848"/>
              </a:solidFill>
              <a:latin typeface="Montserrat"/>
              <a:ea typeface="Montserrat"/>
              <a:cs typeface="Montserrat"/>
              <a:sym typeface="Montserrat"/>
            </a:endParaRPr>
          </a:p>
          <a:p>
            <a:pPr indent="-381000" lvl="0" marL="457200" rtl="0" algn="l">
              <a:spcBef>
                <a:spcPts val="0"/>
              </a:spcBef>
              <a:spcAft>
                <a:spcPts val="0"/>
              </a:spcAft>
              <a:buSzPts val="2400"/>
              <a:buFont typeface="Montserrat"/>
              <a:buChar char="●"/>
            </a:pPr>
            <a:r>
              <a:rPr b="1" lang="en" sz="2400" u="sng">
                <a:solidFill>
                  <a:schemeClr val="hlink"/>
                </a:solidFill>
                <a:latin typeface="Montserrat"/>
                <a:ea typeface="Montserrat"/>
                <a:cs typeface="Montserrat"/>
                <a:sym typeface="Montserrat"/>
                <a:hlinkClick r:id="rId4"/>
              </a:rPr>
              <a:t>BigQuery for Data Warehousing</a:t>
            </a:r>
            <a:endParaRPr b="1" sz="2400">
              <a:solidFill>
                <a:srgbClr val="441848"/>
              </a:solidFill>
              <a:latin typeface="Montserrat"/>
              <a:ea typeface="Montserrat"/>
              <a:cs typeface="Montserrat"/>
              <a:sym typeface="Montserrat"/>
            </a:endParaRPr>
          </a:p>
          <a:p>
            <a:pPr indent="-381000" lvl="0" marL="457200" rtl="0" algn="l">
              <a:spcBef>
                <a:spcPts val="0"/>
              </a:spcBef>
              <a:spcAft>
                <a:spcPts val="0"/>
              </a:spcAft>
              <a:buSzPts val="2400"/>
              <a:buFont typeface="Montserrat"/>
              <a:buChar char="●"/>
            </a:pPr>
            <a:r>
              <a:rPr b="1" lang="en" sz="2400" u="sng">
                <a:solidFill>
                  <a:schemeClr val="hlink"/>
                </a:solidFill>
                <a:latin typeface="Montserrat"/>
                <a:ea typeface="Montserrat"/>
                <a:cs typeface="Montserrat"/>
                <a:sym typeface="Montserrat"/>
                <a:hlinkClick r:id="rId5"/>
              </a:rPr>
              <a:t>Data Engineering</a:t>
            </a:r>
            <a:endParaRPr b="1" sz="2400">
              <a:solidFill>
                <a:srgbClr val="441848"/>
              </a:solidFill>
              <a:latin typeface="Montserrat"/>
              <a:ea typeface="Montserrat"/>
              <a:cs typeface="Montserrat"/>
              <a:sym typeface="Montserrat"/>
            </a:endParaRPr>
          </a:p>
          <a:p>
            <a:pPr indent="-381000" lvl="0" marL="457200" rtl="0" algn="l">
              <a:spcBef>
                <a:spcPts val="0"/>
              </a:spcBef>
              <a:spcAft>
                <a:spcPts val="0"/>
              </a:spcAft>
              <a:buSzPts val="2400"/>
              <a:buFont typeface="Montserrat"/>
              <a:buChar char="●"/>
            </a:pPr>
            <a:r>
              <a:rPr b="1" lang="en" sz="2400" u="sng">
                <a:solidFill>
                  <a:schemeClr val="hlink"/>
                </a:solidFill>
                <a:latin typeface="Montserrat"/>
                <a:ea typeface="Montserrat"/>
                <a:cs typeface="Montserrat"/>
                <a:sym typeface="Montserrat"/>
                <a:hlinkClick r:id="rId6"/>
              </a:rPr>
              <a:t>Build and Optimize Data Warehouses with BigQuery: Challenge Lab</a:t>
            </a:r>
            <a:endParaRPr b="1" sz="24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2400">
              <a:solidFill>
                <a:srgbClr val="441848"/>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70"/>
          <p:cNvSpPr txBox="1"/>
          <p:nvPr/>
        </p:nvSpPr>
        <p:spPr>
          <a:xfrm>
            <a:off x="3811200" y="1937550"/>
            <a:ext cx="4758600" cy="126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Datasets y Data warehousing</a:t>
            </a:r>
            <a:endParaRPr b="1" sz="3600">
              <a:solidFill>
                <a:srgbClr val="441848"/>
              </a:solidFill>
              <a:latin typeface="Montserrat"/>
              <a:ea typeface="Montserrat"/>
              <a:cs typeface="Montserrat"/>
              <a:sym typeface="Montserrat"/>
            </a:endParaRPr>
          </a:p>
        </p:txBody>
      </p:sp>
      <p:pic>
        <p:nvPicPr>
          <p:cNvPr id="384" name="Google Shape;384;p7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85" name="Google Shape;385;p70"/>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86" name="Google Shape;386;p70"/>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2"/>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Objetivos de aprendizaje</a:t>
            </a:r>
            <a:r>
              <a:rPr lang="en" sz="2100">
                <a:solidFill>
                  <a:srgbClr val="E8E7E3"/>
                </a:solidFill>
              </a:rPr>
              <a:t>🐱‍💻</a:t>
            </a:r>
            <a:endParaRPr/>
          </a:p>
        </p:txBody>
      </p:sp>
      <p:pic>
        <p:nvPicPr>
          <p:cNvPr id="177" name="Google Shape;177;p4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78" name="Google Shape;178;p42"/>
          <p:cNvSpPr txBox="1"/>
          <p:nvPr/>
        </p:nvSpPr>
        <p:spPr>
          <a:xfrm>
            <a:off x="502950" y="948450"/>
            <a:ext cx="8220900" cy="3246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Empezaremos</a:t>
            </a:r>
            <a:r>
              <a:rPr b="1" lang="en" sz="1800">
                <a:solidFill>
                  <a:schemeClr val="dk1"/>
                </a:solidFill>
                <a:latin typeface="Montserrat"/>
                <a:ea typeface="Montserrat"/>
                <a:cs typeface="Montserrat"/>
                <a:sym typeface="Montserrat"/>
              </a:rPr>
              <a:t> estudiando</a:t>
            </a:r>
            <a:r>
              <a:rPr b="1" lang="en" sz="1800">
                <a:solidFill>
                  <a:srgbClr val="E8E7E3"/>
                </a:solidFill>
              </a:rPr>
              <a:t>🐱‍💻</a:t>
            </a:r>
            <a:r>
              <a:rPr lang="en" sz="1800">
                <a:solidFill>
                  <a:schemeClr val="dk1"/>
                </a:solidFill>
                <a:latin typeface="Montserrat"/>
                <a:ea typeface="Montserrat"/>
                <a:cs typeface="Montserrat"/>
                <a:sym typeface="Montserrat"/>
              </a:rPr>
              <a:t> la presentación llamada </a:t>
            </a:r>
            <a:r>
              <a:rPr b="1" lang="en" sz="1800">
                <a:solidFill>
                  <a:schemeClr val="dk1"/>
                </a:solidFill>
                <a:latin typeface="Montserrat"/>
                <a:ea typeface="Montserrat"/>
                <a:cs typeface="Montserrat"/>
                <a:sym typeface="Montserrat"/>
              </a:rPr>
              <a:t>Creando un Data Warehouse y datasets limpios</a:t>
            </a:r>
            <a:r>
              <a:rPr b="1" lang="en" sz="1800">
                <a:solidFill>
                  <a:srgbClr val="E8E7E3"/>
                </a:solidFill>
              </a:rPr>
              <a:t>🤖</a:t>
            </a:r>
            <a:r>
              <a:rPr lang="en" sz="1800">
                <a:solidFill>
                  <a:srgbClr val="E8E7E3"/>
                </a:solidFill>
              </a:rPr>
              <a:t>💜 </a:t>
            </a:r>
            <a:r>
              <a:rPr lang="en" sz="1800">
                <a:solidFill>
                  <a:schemeClr val="dk1"/>
                </a:solidFill>
                <a:latin typeface="Montserrat"/>
                <a:ea typeface="Montserrat"/>
                <a:cs typeface="Montserrat"/>
                <a:sym typeface="Montserrat"/>
              </a:rPr>
              <a:t>donde haremos un breve repaso a las </a:t>
            </a:r>
            <a:r>
              <a:rPr b="1" lang="en" sz="1800">
                <a:solidFill>
                  <a:schemeClr val="dk1"/>
                </a:solidFill>
                <a:latin typeface="Montserrat"/>
                <a:ea typeface="Montserrat"/>
                <a:cs typeface="Montserrat"/>
                <a:sym typeface="Montserrat"/>
              </a:rPr>
              <a:t>mejores</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prácticas</a:t>
            </a:r>
            <a:r>
              <a:rPr lang="en" sz="1800">
                <a:solidFill>
                  <a:schemeClr val="dk1"/>
                </a:solidFill>
                <a:latin typeface="Montserrat"/>
                <a:ea typeface="Montserrat"/>
                <a:cs typeface="Montserrat"/>
                <a:sym typeface="Montserrat"/>
              </a:rPr>
              <a:t> y </a:t>
            </a:r>
            <a:r>
              <a:rPr b="1" lang="en" sz="1800">
                <a:solidFill>
                  <a:schemeClr val="dk1"/>
                </a:solidFill>
                <a:latin typeface="Montserrat"/>
                <a:ea typeface="Montserrat"/>
                <a:cs typeface="Montserrat"/>
                <a:sym typeface="Montserrat"/>
              </a:rPr>
              <a:t>herramientas</a:t>
            </a:r>
            <a:r>
              <a:rPr lang="en" sz="1800">
                <a:solidFill>
                  <a:schemeClr val="dk1"/>
                </a:solidFill>
                <a:latin typeface="Montserrat"/>
                <a:ea typeface="Montserrat"/>
                <a:cs typeface="Montserrat"/>
                <a:sym typeface="Montserrat"/>
              </a:rPr>
              <a:t> para </a:t>
            </a:r>
            <a:r>
              <a:rPr b="1" lang="en" sz="1800">
                <a:solidFill>
                  <a:schemeClr val="dk1"/>
                </a:solidFill>
                <a:latin typeface="Montserrat"/>
                <a:ea typeface="Montserrat"/>
                <a:cs typeface="Montserrat"/>
                <a:sym typeface="Montserrat"/>
              </a:rPr>
              <a:t>limpieza</a:t>
            </a:r>
            <a:r>
              <a:rPr lang="en" sz="1800">
                <a:solidFill>
                  <a:schemeClr val="dk1"/>
                </a:solidFill>
                <a:latin typeface="Montserrat"/>
                <a:ea typeface="Montserrat"/>
                <a:cs typeface="Montserrat"/>
                <a:sym typeface="Montserrat"/>
              </a:rPr>
              <a:t> de </a:t>
            </a:r>
            <a:r>
              <a:rPr b="1" lang="en" sz="1800">
                <a:solidFill>
                  <a:schemeClr val="dk1"/>
                </a:solidFill>
                <a:latin typeface="Montserrat"/>
                <a:ea typeface="Montserrat"/>
                <a:cs typeface="Montserrat"/>
                <a:sym typeface="Montserrat"/>
              </a:rPr>
              <a:t>datos</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creación</a:t>
            </a:r>
            <a:r>
              <a:rPr lang="en" sz="1800">
                <a:solidFill>
                  <a:schemeClr val="dk1"/>
                </a:solidFill>
                <a:latin typeface="Montserrat"/>
                <a:ea typeface="Montserrat"/>
                <a:cs typeface="Montserrat"/>
                <a:sym typeface="Montserrat"/>
              </a:rPr>
              <a:t> de </a:t>
            </a:r>
            <a:r>
              <a:rPr b="1" lang="en" sz="1800">
                <a:solidFill>
                  <a:schemeClr val="dk1"/>
                </a:solidFill>
                <a:latin typeface="Montserrat"/>
                <a:ea typeface="Montserrat"/>
                <a:cs typeface="Montserrat"/>
                <a:sym typeface="Montserrat"/>
              </a:rPr>
              <a:t>datasets</a:t>
            </a:r>
            <a:r>
              <a:rPr lang="en" sz="1800">
                <a:solidFill>
                  <a:schemeClr val="dk1"/>
                </a:solidFill>
                <a:latin typeface="Montserrat"/>
                <a:ea typeface="Montserrat"/>
                <a:cs typeface="Montserrat"/>
                <a:sym typeface="Montserrat"/>
              </a:rPr>
              <a:t> y </a:t>
            </a:r>
            <a:r>
              <a:rPr b="1" lang="en" sz="1800">
                <a:solidFill>
                  <a:schemeClr val="dk1"/>
                </a:solidFill>
                <a:latin typeface="Montserrat"/>
                <a:ea typeface="Montserrat"/>
                <a:cs typeface="Montserrat"/>
                <a:sym typeface="Montserrat"/>
              </a:rPr>
              <a:t>data warehousing</a:t>
            </a:r>
            <a:r>
              <a:rPr b="1" lang="en" sz="1800">
                <a:solidFill>
                  <a:srgbClr val="E8E7E3"/>
                </a:solidFill>
              </a:rPr>
              <a:t>📊💜</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Después, vamos a ver algunos ejercicios prácticos de </a:t>
            </a:r>
            <a:r>
              <a:rPr b="1" lang="en" sz="1800">
                <a:solidFill>
                  <a:schemeClr val="dk1"/>
                </a:solidFill>
                <a:latin typeface="Montserrat"/>
                <a:ea typeface="Montserrat"/>
                <a:cs typeface="Montserrat"/>
                <a:sym typeface="Montserrat"/>
              </a:rPr>
              <a:t>creación y limpieza de datasets</a:t>
            </a:r>
            <a:r>
              <a:rPr b="1" lang="en" sz="1800">
                <a:solidFill>
                  <a:srgbClr val="E8E7E3"/>
                </a:solidFill>
              </a:rPr>
              <a:t>📊💜</a:t>
            </a:r>
            <a:r>
              <a:rPr lang="en" sz="1800">
                <a:solidFill>
                  <a:schemeClr val="dk1"/>
                </a:solidFill>
                <a:latin typeface="Montserrat"/>
                <a:ea typeface="Montserrat"/>
                <a:cs typeface="Montserrat"/>
                <a:sym typeface="Montserrat"/>
              </a:rPr>
              <a:t> en un par de</a:t>
            </a:r>
            <a:r>
              <a:rPr b="1" lang="en" sz="1800">
                <a:solidFill>
                  <a:schemeClr val="dk1"/>
                </a:solidFill>
                <a:latin typeface="Montserrat"/>
                <a:ea typeface="Montserrat"/>
                <a:cs typeface="Montserrat"/>
                <a:sym typeface="Montserrat"/>
              </a:rPr>
              <a:t> Python Notebooks</a:t>
            </a:r>
            <a:r>
              <a:rPr b="1" lang="en" sz="1800">
                <a:solidFill>
                  <a:srgbClr val="E8E7E3"/>
                </a:solidFill>
              </a:rPr>
              <a:t>💻🐍 </a:t>
            </a:r>
            <a:r>
              <a:rPr lang="en" sz="1800">
                <a:solidFill>
                  <a:schemeClr val="dk1"/>
                </a:solidFill>
                <a:latin typeface="Montserrat"/>
                <a:ea typeface="Montserrat"/>
                <a:cs typeface="Montserrat"/>
                <a:sym typeface="Montserrat"/>
              </a:rPr>
              <a:t>para seguir </a:t>
            </a:r>
            <a:r>
              <a:rPr b="1" lang="en" sz="1800">
                <a:solidFill>
                  <a:schemeClr val="dk1"/>
                </a:solidFill>
                <a:latin typeface="Montserrat"/>
                <a:ea typeface="Montserrat"/>
                <a:cs typeface="Montserrat"/>
                <a:sym typeface="Montserrat"/>
              </a:rPr>
              <a:t>practicando</a:t>
            </a:r>
            <a:r>
              <a:rPr b="1" lang="en" sz="1800">
                <a:solidFill>
                  <a:srgbClr val="E8E7E3"/>
                </a:solidFill>
              </a:rPr>
              <a:t>🐱‍💻</a:t>
            </a:r>
            <a:r>
              <a:rPr lang="en" sz="1800">
                <a:solidFill>
                  <a:schemeClr val="dk1"/>
                </a:solidFill>
                <a:latin typeface="Montserrat"/>
                <a:ea typeface="Montserrat"/>
                <a:cs typeface="Montserrat"/>
                <a:sym typeface="Montserrat"/>
              </a:rPr>
              <a:t>  nuestras habilidades de programación con </a:t>
            </a:r>
            <a:r>
              <a:rPr b="1" lang="en" sz="1800">
                <a:solidFill>
                  <a:schemeClr val="dk1"/>
                </a:solidFill>
                <a:latin typeface="Montserrat"/>
                <a:ea typeface="Montserrat"/>
                <a:cs typeface="Montserrat"/>
                <a:sym typeface="Montserrat"/>
              </a:rPr>
              <a:t>Python</a:t>
            </a:r>
            <a:r>
              <a:rPr lang="en" sz="1800">
                <a:solidFill>
                  <a:schemeClr val="dk1"/>
                </a:solidFill>
                <a:latin typeface="Montserrat"/>
                <a:ea typeface="Montserrat"/>
                <a:cs typeface="Montserrat"/>
                <a:sym typeface="Montserrat"/>
              </a:rPr>
              <a:t>. </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Por último, haremos un </a:t>
            </a:r>
            <a:r>
              <a:rPr b="1" lang="en" sz="1800">
                <a:solidFill>
                  <a:schemeClr val="dk1"/>
                </a:solidFill>
                <a:latin typeface="Montserrat"/>
                <a:ea typeface="Montserrat"/>
                <a:cs typeface="Montserrat"/>
                <a:sym typeface="Montserrat"/>
              </a:rPr>
              <a:t>challenge</a:t>
            </a:r>
            <a:r>
              <a:rPr lang="en" sz="1800">
                <a:solidFill>
                  <a:srgbClr val="E8E7E3"/>
                </a:solidFill>
              </a:rPr>
              <a:t>🐱‍💻</a:t>
            </a:r>
            <a:r>
              <a:rPr lang="en" sz="1800">
                <a:solidFill>
                  <a:schemeClr val="dk1"/>
                </a:solidFill>
                <a:latin typeface="Montserrat"/>
                <a:ea typeface="Montserrat"/>
                <a:cs typeface="Montserrat"/>
                <a:sym typeface="Montserrat"/>
              </a:rPr>
              <a:t> de </a:t>
            </a:r>
            <a:r>
              <a:rPr b="1" lang="en" sz="1800">
                <a:solidFill>
                  <a:schemeClr val="dk1"/>
                </a:solidFill>
                <a:latin typeface="Montserrat"/>
                <a:ea typeface="Montserrat"/>
                <a:cs typeface="Montserrat"/>
                <a:sym typeface="Montserrat"/>
              </a:rPr>
              <a:t>exploración de datasets</a:t>
            </a:r>
            <a:r>
              <a:rPr b="1" lang="en" sz="1800">
                <a:solidFill>
                  <a:srgbClr val="E8E7E3"/>
                </a:solidFill>
              </a:rPr>
              <a:t>📊💜 </a:t>
            </a:r>
            <a:r>
              <a:rPr lang="en" sz="1800">
                <a:solidFill>
                  <a:schemeClr val="dk1"/>
                </a:solidFill>
                <a:latin typeface="Montserrat"/>
                <a:ea typeface="Montserrat"/>
                <a:cs typeface="Montserrat"/>
                <a:sym typeface="Montserrat"/>
              </a:rPr>
              <a:t>usando </a:t>
            </a:r>
            <a:r>
              <a:rPr b="1" lang="en" sz="1800">
                <a:solidFill>
                  <a:schemeClr val="dk1"/>
                </a:solidFill>
                <a:latin typeface="Montserrat"/>
                <a:ea typeface="Montserrat"/>
                <a:cs typeface="Montserrat"/>
                <a:sym typeface="Montserrat"/>
              </a:rPr>
              <a:t>BigQuery</a:t>
            </a:r>
            <a:r>
              <a:rPr lang="en" sz="1800">
                <a:solidFill>
                  <a:schemeClr val="dk1"/>
                </a:solidFill>
                <a:latin typeface="Montserrat"/>
                <a:ea typeface="Montserrat"/>
                <a:cs typeface="Montserrat"/>
                <a:sym typeface="Montserrat"/>
              </a:rPr>
              <a:t> + </a:t>
            </a:r>
            <a:r>
              <a:rPr b="1" lang="en" sz="1800">
                <a:solidFill>
                  <a:schemeClr val="dk1"/>
                </a:solidFill>
                <a:latin typeface="Montserrat"/>
                <a:ea typeface="Montserrat"/>
                <a:cs typeface="Montserrat"/>
                <a:sym typeface="Montserrat"/>
              </a:rPr>
              <a:t>Cloud DataLab</a:t>
            </a:r>
            <a:r>
              <a:rPr b="1" lang="en" sz="1800">
                <a:solidFill>
                  <a:srgbClr val="E8E7E3"/>
                </a:solidFill>
              </a:rPr>
              <a:t>🤖</a:t>
            </a:r>
            <a:r>
              <a:rPr lang="en" sz="1800">
                <a:solidFill>
                  <a:srgbClr val="E8E7E3"/>
                </a:solidFill>
              </a:rPr>
              <a:t>💜</a:t>
            </a:r>
            <a:r>
              <a:rPr lang="en" sz="1800">
                <a:solidFill>
                  <a:schemeClr val="dk1"/>
                </a:solidFill>
                <a:latin typeface="Montserrat"/>
                <a:ea typeface="Montserrat"/>
                <a:cs typeface="Montserrat"/>
                <a:sym typeface="Montserrat"/>
              </a:rPr>
              <a:t>  en QwikLabs.</a:t>
            </a:r>
            <a:endParaRPr b="1"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3"/>
          <p:cNvSpPr txBox="1"/>
          <p:nvPr/>
        </p:nvSpPr>
        <p:spPr>
          <a:xfrm>
            <a:off x="377250" y="973200"/>
            <a:ext cx="8389500" cy="3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1F1F1F"/>
                </a:solidFill>
                <a:highlight>
                  <a:srgbClr val="FFFFFF"/>
                </a:highlight>
                <a:latin typeface="Montserrat"/>
                <a:ea typeface="Montserrat"/>
                <a:cs typeface="Montserrat"/>
                <a:sym typeface="Montserrat"/>
              </a:rPr>
              <a:t>6:30 - 6:35</a:t>
            </a:r>
            <a:r>
              <a:rPr b="1" lang="en" sz="2100">
                <a:solidFill>
                  <a:srgbClr val="1F1F1F"/>
                </a:solidFill>
                <a:highlight>
                  <a:srgbClr val="FFFFFF"/>
                </a:highlight>
                <a:latin typeface="Montserrat"/>
                <a:ea typeface="Montserrat"/>
                <a:cs typeface="Montserrat"/>
                <a:sym typeface="Montserrat"/>
              </a:rPr>
              <a:t> </a:t>
            </a:r>
            <a:r>
              <a:rPr lang="en" sz="2100">
                <a:solidFill>
                  <a:srgbClr val="1F1F1F"/>
                </a:solidFill>
                <a:highlight>
                  <a:srgbClr val="FFFFFF"/>
                </a:highlight>
                <a:latin typeface="Montserrat"/>
                <a:ea typeface="Montserrat"/>
                <a:cs typeface="Montserrat"/>
                <a:sym typeface="Montserrat"/>
              </a:rPr>
              <a:t>PM</a:t>
            </a:r>
            <a:r>
              <a:rPr b="1" lang="en" sz="2100">
                <a:solidFill>
                  <a:srgbClr val="1F1F1F"/>
                </a:solidFill>
                <a:highlight>
                  <a:srgbClr val="FFFFFF"/>
                </a:highlight>
                <a:latin typeface="Montserrat"/>
                <a:ea typeface="Montserrat"/>
                <a:cs typeface="Montserrat"/>
                <a:sym typeface="Montserrat"/>
              </a:rPr>
              <a:t> Saludos </a:t>
            </a:r>
            <a:r>
              <a:rPr lang="en" sz="2100">
                <a:solidFill>
                  <a:srgbClr val="1F1F1F"/>
                </a:solidFill>
                <a:highlight>
                  <a:srgbClr val="FFFFFF"/>
                </a:highlight>
                <a:latin typeface="Montserrat"/>
                <a:ea typeface="Montserrat"/>
                <a:cs typeface="Montserrat"/>
                <a:sym typeface="Montserrat"/>
              </a:rPr>
              <a:t>y</a:t>
            </a:r>
            <a:r>
              <a:rPr b="1" lang="en" sz="2100">
                <a:solidFill>
                  <a:srgbClr val="1F1F1F"/>
                </a:solidFill>
                <a:highlight>
                  <a:srgbClr val="FFFFFF"/>
                </a:highlight>
                <a:latin typeface="Montserrat"/>
                <a:ea typeface="Montserrat"/>
                <a:cs typeface="Montserrat"/>
                <a:sym typeface="Montserrat"/>
              </a:rPr>
              <a:t> anuncios.</a:t>
            </a:r>
            <a:endParaRPr b="1"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2100">
                <a:solidFill>
                  <a:srgbClr val="1F1F1F"/>
                </a:solidFill>
                <a:highlight>
                  <a:schemeClr val="lt1"/>
                </a:highlight>
                <a:latin typeface="Montserrat"/>
                <a:ea typeface="Montserrat"/>
                <a:cs typeface="Montserrat"/>
                <a:sym typeface="Montserrat"/>
              </a:rPr>
              <a:t>6:35 - 6:40</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 </a:t>
            </a:r>
            <a:r>
              <a:rPr b="1" lang="en" sz="2100">
                <a:solidFill>
                  <a:srgbClr val="1F1F1F"/>
                </a:solidFill>
                <a:highlight>
                  <a:schemeClr val="lt1"/>
                </a:highlight>
                <a:latin typeface="Montserrat"/>
                <a:ea typeface="Montserrat"/>
                <a:cs typeface="Montserrat"/>
                <a:sym typeface="Montserrat"/>
              </a:rPr>
              <a:t>Objetivos </a:t>
            </a:r>
            <a:r>
              <a:rPr lang="en" sz="2100">
                <a:solidFill>
                  <a:srgbClr val="1F1F1F"/>
                </a:solidFill>
                <a:highlight>
                  <a:schemeClr val="lt1"/>
                </a:highlight>
                <a:latin typeface="Montserrat"/>
                <a:ea typeface="Montserrat"/>
                <a:cs typeface="Montserrat"/>
                <a:sym typeface="Montserrat"/>
              </a:rPr>
              <a:t>de</a:t>
            </a:r>
            <a:r>
              <a:rPr b="1" lang="en" sz="2100">
                <a:solidFill>
                  <a:srgbClr val="1F1F1F"/>
                </a:solidFill>
                <a:highlight>
                  <a:schemeClr val="lt1"/>
                </a:highlight>
                <a:latin typeface="Montserrat"/>
                <a:ea typeface="Montserrat"/>
                <a:cs typeface="Montserrat"/>
                <a:sym typeface="Montserrat"/>
              </a:rPr>
              <a:t> aprendizaje.</a:t>
            </a:r>
            <a:endParaRPr b="1"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6:40 - 7:40</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 Presentación</a:t>
            </a:r>
            <a:r>
              <a:rPr b="1" lang="en" sz="2100">
                <a:solidFill>
                  <a:srgbClr val="1F1F1F"/>
                </a:solidFill>
                <a:highlight>
                  <a:schemeClr val="lt1"/>
                </a:highlight>
                <a:latin typeface="Montserrat"/>
                <a:ea typeface="Montserrat"/>
                <a:cs typeface="Montserrat"/>
                <a:sym typeface="Montserrat"/>
              </a:rPr>
              <a:t>: Creando un Data Warehouse y datasets limpios.</a:t>
            </a:r>
            <a:endParaRPr b="1"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7:40 - 8:10  PM Notebooks: </a:t>
            </a:r>
            <a:r>
              <a:rPr b="1" lang="en" sz="2100">
                <a:solidFill>
                  <a:srgbClr val="1F1F1F"/>
                </a:solidFill>
                <a:highlight>
                  <a:schemeClr val="lt1"/>
                </a:highlight>
                <a:latin typeface="Montserrat"/>
                <a:ea typeface="Montserrat"/>
                <a:cs typeface="Montserrat"/>
                <a:sym typeface="Montserrat"/>
              </a:rPr>
              <a:t>Creación y limpieza de datasets.</a:t>
            </a:r>
            <a:endParaRPr b="1"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8:10 - 8:25 PM</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BREAK.</a:t>
            </a:r>
            <a:endParaRPr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8:25 - 9:20</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PM</a:t>
            </a:r>
            <a:r>
              <a:rPr b="1" lang="en" sz="2100">
                <a:solidFill>
                  <a:srgbClr val="1F1F1F"/>
                </a:solidFill>
                <a:highlight>
                  <a:schemeClr val="lt1"/>
                </a:highlight>
                <a:latin typeface="Montserrat"/>
                <a:ea typeface="Montserrat"/>
                <a:cs typeface="Montserrat"/>
                <a:sym typeface="Montserrat"/>
              </a:rPr>
              <a:t> </a:t>
            </a:r>
            <a:r>
              <a:rPr lang="en" sz="2100">
                <a:solidFill>
                  <a:srgbClr val="1F1F1F"/>
                </a:solidFill>
                <a:highlight>
                  <a:schemeClr val="lt1"/>
                </a:highlight>
                <a:latin typeface="Montserrat"/>
                <a:ea typeface="Montserrat"/>
                <a:cs typeface="Montserrat"/>
                <a:sym typeface="Montserrat"/>
              </a:rPr>
              <a:t>Notebook+Challenge</a:t>
            </a:r>
            <a:r>
              <a:rPr b="1" lang="en" sz="2100">
                <a:solidFill>
                  <a:srgbClr val="1F1F1F"/>
                </a:solidFill>
                <a:highlight>
                  <a:schemeClr val="lt1"/>
                </a:highlight>
                <a:latin typeface="Montserrat"/>
                <a:ea typeface="Montserrat"/>
                <a:cs typeface="Montserrat"/>
                <a:sym typeface="Montserrat"/>
              </a:rPr>
              <a:t>: BigQuery + Cloud Datalab.</a:t>
            </a:r>
            <a:endParaRPr b="1"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100">
                <a:solidFill>
                  <a:srgbClr val="1F1F1F"/>
                </a:solidFill>
                <a:highlight>
                  <a:schemeClr val="lt1"/>
                </a:highlight>
                <a:latin typeface="Montserrat"/>
                <a:ea typeface="Montserrat"/>
                <a:cs typeface="Montserrat"/>
                <a:sym typeface="Montserrat"/>
              </a:rPr>
              <a:t>9:20 - 9:30 PM</a:t>
            </a:r>
            <a:r>
              <a:rPr b="1" lang="en" sz="2100">
                <a:solidFill>
                  <a:srgbClr val="1F1F1F"/>
                </a:solidFill>
                <a:highlight>
                  <a:schemeClr val="lt1"/>
                </a:highlight>
                <a:latin typeface="Montserrat"/>
                <a:ea typeface="Montserrat"/>
                <a:cs typeface="Montserrat"/>
                <a:sym typeface="Montserrat"/>
              </a:rPr>
              <a:t>  Conclusiones.</a:t>
            </a:r>
            <a:endParaRPr b="1" sz="2100">
              <a:solidFill>
                <a:srgbClr val="1F1F1F"/>
              </a:solidFill>
              <a:highlight>
                <a:schemeClr val="lt1"/>
              </a:highlight>
              <a:latin typeface="Montserrat"/>
              <a:ea typeface="Montserrat"/>
              <a:cs typeface="Montserrat"/>
              <a:sym typeface="Montserrat"/>
            </a:endParaRPr>
          </a:p>
        </p:txBody>
      </p:sp>
      <p:sp>
        <p:nvSpPr>
          <p:cNvPr id="184" name="Google Shape;184;p43"/>
          <p:cNvSpPr txBox="1"/>
          <p:nvPr/>
        </p:nvSpPr>
        <p:spPr>
          <a:xfrm>
            <a:off x="548850" y="2229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a:p>
        </p:txBody>
      </p:sp>
      <p:pic>
        <p:nvPicPr>
          <p:cNvPr id="185" name="Google Shape;185;p43"/>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44"/>
          <p:cNvPicPr preferRelativeResize="0"/>
          <p:nvPr/>
        </p:nvPicPr>
        <p:blipFill>
          <a:blip r:embed="rId4">
            <a:alphaModFix/>
          </a:blip>
          <a:stretch>
            <a:fillRect/>
          </a:stretch>
        </p:blipFill>
        <p:spPr>
          <a:xfrm>
            <a:off x="0" y="1512060"/>
            <a:ext cx="2650150" cy="3402840"/>
          </a:xfrm>
          <a:prstGeom prst="rect">
            <a:avLst/>
          </a:prstGeom>
          <a:noFill/>
          <a:ln>
            <a:noFill/>
          </a:ln>
        </p:spPr>
      </p:pic>
      <p:sp>
        <p:nvSpPr>
          <p:cNvPr id="191" name="Google Shape;191;p44"/>
          <p:cNvSpPr txBox="1"/>
          <p:nvPr/>
        </p:nvSpPr>
        <p:spPr>
          <a:xfrm>
            <a:off x="428225" y="3170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a:p>
        </p:txBody>
      </p:sp>
      <p:sp>
        <p:nvSpPr>
          <p:cNvPr id="192" name="Google Shape;192;p44"/>
          <p:cNvSpPr txBox="1"/>
          <p:nvPr/>
        </p:nvSpPr>
        <p:spPr>
          <a:xfrm>
            <a:off x="2179275" y="872350"/>
            <a:ext cx="6306600" cy="3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1F1F1F"/>
                </a:solidFill>
                <a:highlight>
                  <a:srgbClr val="FFFFFF"/>
                </a:highlight>
                <a:latin typeface="Montserrat"/>
                <a:ea typeface="Montserrat"/>
                <a:cs typeface="Montserrat"/>
                <a:sym typeface="Montserrat"/>
              </a:rPr>
              <a:t>0. Datasets</a:t>
            </a:r>
            <a:r>
              <a:rPr lang="en" sz="2100">
                <a:solidFill>
                  <a:srgbClr val="1F1F1F"/>
                </a:solidFill>
                <a:highlight>
                  <a:srgbClr val="FFFFFF"/>
                </a:highlight>
                <a:latin typeface="Montserrat"/>
                <a:ea typeface="Montserrat"/>
                <a:cs typeface="Montserrat"/>
                <a:sym typeface="Montserrat"/>
              </a:rPr>
              <a:t> y </a:t>
            </a:r>
            <a:r>
              <a:rPr b="1" lang="en" sz="2100">
                <a:solidFill>
                  <a:srgbClr val="1F1F1F"/>
                </a:solidFill>
                <a:highlight>
                  <a:srgbClr val="FFFFFF"/>
                </a:highlight>
                <a:latin typeface="Montserrat"/>
                <a:ea typeface="Montserrat"/>
                <a:cs typeface="Montserrat"/>
                <a:sym typeface="Montserrat"/>
              </a:rPr>
              <a:t>Data Warehousing</a:t>
            </a:r>
            <a:r>
              <a:rPr lang="en" sz="2100">
                <a:solidFill>
                  <a:srgbClr val="1F1F1F"/>
                </a:solidFill>
                <a:highlight>
                  <a:srgbClr val="FFFFFF"/>
                </a:highlight>
                <a:latin typeface="Montserrat"/>
                <a:ea typeface="Montserrat"/>
                <a:cs typeface="Montserrat"/>
                <a:sym typeface="Montserrat"/>
              </a:rPr>
              <a:t> en Data </a:t>
            </a:r>
            <a:r>
              <a:rPr lang="en" sz="2100">
                <a:solidFill>
                  <a:srgbClr val="1F1F1F"/>
                </a:solidFill>
                <a:highlight>
                  <a:srgbClr val="FFFFFF"/>
                </a:highlight>
                <a:latin typeface="Montserrat"/>
                <a:ea typeface="Montserrat"/>
                <a:cs typeface="Montserrat"/>
                <a:sym typeface="Montserrat"/>
              </a:rPr>
              <a:t>Engineering</a:t>
            </a:r>
            <a:endParaRPr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1F1F1F"/>
                </a:solidFill>
                <a:highlight>
                  <a:srgbClr val="FFFFFF"/>
                </a:highlight>
                <a:latin typeface="Montserrat"/>
                <a:ea typeface="Montserrat"/>
                <a:cs typeface="Montserrat"/>
                <a:sym typeface="Montserrat"/>
              </a:rPr>
              <a:t>1.  Creando</a:t>
            </a:r>
            <a:r>
              <a:rPr lang="en" sz="2100">
                <a:solidFill>
                  <a:srgbClr val="1F1F1F"/>
                </a:solidFill>
                <a:highlight>
                  <a:srgbClr val="FFFFFF"/>
                </a:highlight>
                <a:latin typeface="Montserrat"/>
                <a:ea typeface="Montserrat"/>
                <a:cs typeface="Montserrat"/>
                <a:sym typeface="Montserrat"/>
              </a:rPr>
              <a:t> un </a:t>
            </a:r>
            <a:r>
              <a:rPr b="1" lang="en" sz="2100">
                <a:solidFill>
                  <a:srgbClr val="1F1F1F"/>
                </a:solidFill>
                <a:highlight>
                  <a:srgbClr val="FFFFFF"/>
                </a:highlight>
                <a:latin typeface="Montserrat"/>
                <a:ea typeface="Montserrat"/>
                <a:cs typeface="Montserrat"/>
                <a:sym typeface="Montserrat"/>
              </a:rPr>
              <a:t>Data Warehouse</a:t>
            </a:r>
            <a:endParaRPr b="1"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1F1F1F"/>
                </a:solidFill>
                <a:highlight>
                  <a:srgbClr val="FFFFFF"/>
                </a:highlight>
                <a:latin typeface="Montserrat"/>
                <a:ea typeface="Montserrat"/>
                <a:cs typeface="Montserrat"/>
                <a:sym typeface="Montserrat"/>
              </a:rPr>
              <a:t>2. </a:t>
            </a:r>
            <a:r>
              <a:rPr b="1" lang="en" sz="2100">
                <a:solidFill>
                  <a:srgbClr val="1F1F1F"/>
                </a:solidFill>
                <a:highlight>
                  <a:schemeClr val="lt1"/>
                </a:highlight>
                <a:latin typeface="Montserrat"/>
                <a:ea typeface="Montserrat"/>
                <a:cs typeface="Montserrat"/>
                <a:sym typeface="Montserrat"/>
              </a:rPr>
              <a:t>Herramientas </a:t>
            </a:r>
            <a:r>
              <a:rPr lang="en" sz="2100">
                <a:solidFill>
                  <a:srgbClr val="1F1F1F"/>
                </a:solidFill>
                <a:highlight>
                  <a:schemeClr val="lt1"/>
                </a:highlight>
                <a:latin typeface="Montserrat"/>
                <a:ea typeface="Montserrat"/>
                <a:cs typeface="Montserrat"/>
                <a:sym typeface="Montserrat"/>
              </a:rPr>
              <a:t>para</a:t>
            </a:r>
            <a:r>
              <a:rPr b="1" lang="en" sz="2100">
                <a:solidFill>
                  <a:srgbClr val="1F1F1F"/>
                </a:solidFill>
                <a:highlight>
                  <a:schemeClr val="lt1"/>
                </a:highlight>
                <a:latin typeface="Montserrat"/>
                <a:ea typeface="Montserrat"/>
                <a:cs typeface="Montserrat"/>
                <a:sym typeface="Montserrat"/>
              </a:rPr>
              <a:t> crear un dataset:</a:t>
            </a:r>
            <a:endParaRPr b="1" sz="2100">
              <a:solidFill>
                <a:srgbClr val="1F1F1F"/>
              </a:solidFill>
              <a:highlight>
                <a:schemeClr val="lt1"/>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Char char="-"/>
            </a:pPr>
            <a:r>
              <a:rPr b="1" lang="en" sz="2100">
                <a:solidFill>
                  <a:srgbClr val="1F1F1F"/>
                </a:solidFill>
                <a:highlight>
                  <a:schemeClr val="lt1"/>
                </a:highlight>
                <a:latin typeface="Montserrat"/>
                <a:ea typeface="Montserrat"/>
                <a:cs typeface="Montserrat"/>
                <a:sym typeface="Montserrat"/>
              </a:rPr>
              <a:t>Tutorial de Faker</a:t>
            </a:r>
            <a:r>
              <a:rPr lang="en" sz="2100">
                <a:solidFill>
                  <a:srgbClr val="1F1F1F"/>
                </a:solidFill>
                <a:highlight>
                  <a:schemeClr val="lt1"/>
                </a:highlight>
                <a:latin typeface="Montserrat"/>
                <a:ea typeface="Montserrat"/>
                <a:cs typeface="Montserrat"/>
                <a:sym typeface="Montserrat"/>
              </a:rPr>
              <a:t> para seeding de datos</a:t>
            </a:r>
            <a:endParaRPr sz="2100">
              <a:solidFill>
                <a:srgbClr val="1F1F1F"/>
              </a:solidFill>
              <a:highlight>
                <a:schemeClr val="lt1"/>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Char char="-"/>
            </a:pPr>
            <a:r>
              <a:rPr lang="en" sz="2100">
                <a:solidFill>
                  <a:srgbClr val="1F1F1F"/>
                </a:solidFill>
                <a:highlight>
                  <a:schemeClr val="lt1"/>
                </a:highlight>
                <a:latin typeface="Montserrat"/>
                <a:ea typeface="Montserrat"/>
                <a:cs typeface="Montserrat"/>
                <a:sym typeface="Montserrat"/>
              </a:rPr>
              <a:t>Creando un </a:t>
            </a:r>
            <a:r>
              <a:rPr b="1" lang="en" sz="2100">
                <a:solidFill>
                  <a:srgbClr val="1F1F1F"/>
                </a:solidFill>
                <a:highlight>
                  <a:schemeClr val="lt1"/>
                </a:highlight>
                <a:latin typeface="Montserrat"/>
                <a:ea typeface="Montserrat"/>
                <a:cs typeface="Montserrat"/>
                <a:sym typeface="Montserrat"/>
              </a:rPr>
              <a:t>dataset desde cero</a:t>
            </a:r>
            <a:endParaRPr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1F1F1F"/>
                </a:solidFill>
                <a:highlight>
                  <a:srgbClr val="FFFFFF"/>
                </a:highlight>
                <a:latin typeface="Montserrat"/>
                <a:ea typeface="Montserrat"/>
                <a:cs typeface="Montserrat"/>
                <a:sym typeface="Montserrat"/>
              </a:rPr>
              <a:t>3. Challenge:</a:t>
            </a:r>
            <a:r>
              <a:rPr lang="en" sz="2100">
                <a:solidFill>
                  <a:srgbClr val="1F1F1F"/>
                </a:solidFill>
                <a:highlight>
                  <a:srgbClr val="FFFFFF"/>
                </a:highlight>
                <a:latin typeface="Montserrat"/>
                <a:ea typeface="Montserrat"/>
                <a:cs typeface="Montserrat"/>
                <a:sym typeface="Montserrat"/>
              </a:rPr>
              <a:t> Big Query + Cloud Datalab</a:t>
            </a:r>
            <a:endParaRPr sz="2100">
              <a:solidFill>
                <a:srgbClr val="1F1F1F"/>
              </a:solidFill>
              <a:highlight>
                <a:srgbClr val="FFFFFF"/>
              </a:highlight>
              <a:latin typeface="Montserrat"/>
              <a:ea typeface="Montserrat"/>
              <a:cs typeface="Montserrat"/>
              <a:sym typeface="Montserrat"/>
            </a:endParaRPr>
          </a:p>
        </p:txBody>
      </p:sp>
      <p:pic>
        <p:nvPicPr>
          <p:cNvPr id="193" name="Google Shape;193;p44"/>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45"/>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99" name="Google Shape;199;p45"/>
          <p:cNvSpPr txBox="1"/>
          <p:nvPr/>
        </p:nvSpPr>
        <p:spPr>
          <a:xfrm>
            <a:off x="377100" y="2333926"/>
            <a:ext cx="4173300" cy="8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u="sng">
                <a:solidFill>
                  <a:schemeClr val="hlink"/>
                </a:solidFill>
                <a:latin typeface="Montserrat"/>
                <a:ea typeface="Montserrat"/>
                <a:cs typeface="Montserrat"/>
                <a:sym typeface="Montserrat"/>
                <a:hlinkClick r:id="rId4"/>
              </a:rPr>
              <a:t>The Data Warehouse toolkit.</a:t>
            </a:r>
            <a:endParaRPr b="1" sz="21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2100" u="sng">
                <a:solidFill>
                  <a:schemeClr val="hlink"/>
                </a:solidFill>
                <a:latin typeface="Montserrat"/>
                <a:ea typeface="Montserrat"/>
                <a:cs typeface="Montserrat"/>
                <a:sym typeface="Montserrat"/>
                <a:hlinkClick r:id="rId5"/>
              </a:rPr>
              <a:t>Ralph Kimball y Margy Ross. </a:t>
            </a:r>
            <a:endParaRPr b="1" sz="2100">
              <a:solidFill>
                <a:srgbClr val="441848"/>
              </a:solidFill>
              <a:latin typeface="Montserrat"/>
              <a:ea typeface="Montserrat"/>
              <a:cs typeface="Montserrat"/>
              <a:sym typeface="Montserrat"/>
            </a:endParaRPr>
          </a:p>
        </p:txBody>
      </p:sp>
      <p:sp>
        <p:nvSpPr>
          <p:cNvPr id="200" name="Google Shape;200;p45"/>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Recursos y meta-recursos para estudiar</a:t>
            </a:r>
            <a:endParaRPr sz="3000"/>
          </a:p>
        </p:txBody>
      </p:sp>
      <p:pic>
        <p:nvPicPr>
          <p:cNvPr id="201" name="Google Shape;201;p45"/>
          <p:cNvPicPr preferRelativeResize="0"/>
          <p:nvPr/>
        </p:nvPicPr>
        <p:blipFill>
          <a:blip r:embed="rId6">
            <a:alphaModFix/>
          </a:blip>
          <a:stretch>
            <a:fillRect/>
          </a:stretch>
        </p:blipFill>
        <p:spPr>
          <a:xfrm>
            <a:off x="5074575" y="911475"/>
            <a:ext cx="2848677" cy="3737400"/>
          </a:xfrm>
          <a:prstGeom prst="rect">
            <a:avLst/>
          </a:prstGeom>
          <a:noFill/>
          <a:ln>
            <a:noFill/>
          </a:ln>
        </p:spPr>
      </p:pic>
      <p:pic>
        <p:nvPicPr>
          <p:cNvPr id="202" name="Google Shape;202;p45"/>
          <p:cNvPicPr preferRelativeResize="0"/>
          <p:nvPr/>
        </p:nvPicPr>
        <p:blipFill>
          <a:blip r:embed="rId7">
            <a:alphaModFix/>
          </a:blip>
          <a:stretch>
            <a:fillRect/>
          </a:stretch>
        </p:blipFill>
        <p:spPr>
          <a:xfrm>
            <a:off x="5074575" y="911484"/>
            <a:ext cx="2848674" cy="35968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6" name="Shape 206"/>
        <p:cNvGrpSpPr/>
        <p:nvPr/>
      </p:nvGrpSpPr>
      <p:grpSpPr>
        <a:xfrm>
          <a:off x="0" y="0"/>
          <a:ext cx="0" cy="0"/>
          <a:chOff x="0" y="0"/>
          <a:chExt cx="0" cy="0"/>
        </a:xfrm>
      </p:grpSpPr>
      <p:pic>
        <p:nvPicPr>
          <p:cNvPr id="207" name="Google Shape;207;p4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08" name="Google Shape;208;p46"/>
          <p:cNvSpPr txBox="1"/>
          <p:nvPr/>
        </p:nvSpPr>
        <p:spPr>
          <a:xfrm>
            <a:off x="4551750" y="1929600"/>
            <a:ext cx="3922500" cy="128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100" u="sng">
                <a:solidFill>
                  <a:schemeClr val="hlink"/>
                </a:solidFill>
                <a:latin typeface="Montserrat"/>
                <a:ea typeface="Montserrat"/>
                <a:cs typeface="Montserrat"/>
                <a:sym typeface="Montserrat"/>
                <a:hlinkClick r:id="rId4"/>
              </a:rPr>
              <a:t>Especialización: Machine Learning Avanzado en Google Cloud</a:t>
            </a:r>
            <a:endParaRPr b="1" sz="2100">
              <a:solidFill>
                <a:srgbClr val="441848"/>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b="1" sz="21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21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2100">
              <a:solidFill>
                <a:srgbClr val="441848"/>
              </a:solidFill>
              <a:latin typeface="Montserrat"/>
              <a:ea typeface="Montserrat"/>
              <a:cs typeface="Montserrat"/>
              <a:sym typeface="Montserrat"/>
            </a:endParaRPr>
          </a:p>
        </p:txBody>
      </p:sp>
      <p:sp>
        <p:nvSpPr>
          <p:cNvPr id="209" name="Google Shape;209;p46"/>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Recursos y meta-recursos para estudiar</a:t>
            </a:r>
            <a:endParaRPr sz="3000"/>
          </a:p>
        </p:txBody>
      </p:sp>
      <p:pic>
        <p:nvPicPr>
          <p:cNvPr id="210" name="Google Shape;210;p46"/>
          <p:cNvPicPr preferRelativeResize="0"/>
          <p:nvPr/>
        </p:nvPicPr>
        <p:blipFill>
          <a:blip r:embed="rId5">
            <a:alphaModFix/>
          </a:blip>
          <a:stretch>
            <a:fillRect/>
          </a:stretch>
        </p:blipFill>
        <p:spPr>
          <a:xfrm>
            <a:off x="714525" y="1235587"/>
            <a:ext cx="2672325" cy="2672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4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16" name="Google Shape;216;p47"/>
          <p:cNvSpPr txBox="1"/>
          <p:nvPr/>
        </p:nvSpPr>
        <p:spPr>
          <a:xfrm>
            <a:off x="522550" y="2283973"/>
            <a:ext cx="4173300" cy="8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u="sng">
                <a:solidFill>
                  <a:schemeClr val="hlink"/>
                </a:solidFill>
                <a:latin typeface="Montserrat"/>
                <a:ea typeface="Montserrat"/>
                <a:cs typeface="Montserrat"/>
                <a:sym typeface="Montserrat"/>
                <a:hlinkClick r:id="rId4"/>
              </a:rPr>
              <a:t>Google BigQuery The definitive guide.</a:t>
            </a:r>
            <a:endParaRPr b="1" sz="2100">
              <a:solidFill>
                <a:srgbClr val="441848"/>
              </a:solidFill>
              <a:highlight>
                <a:srgbClr val="FFFFFF"/>
              </a:highlight>
              <a:latin typeface="Montserrat"/>
              <a:ea typeface="Montserrat"/>
              <a:cs typeface="Montserrat"/>
              <a:sym typeface="Montserrat"/>
            </a:endParaRPr>
          </a:p>
        </p:txBody>
      </p:sp>
      <p:sp>
        <p:nvSpPr>
          <p:cNvPr id="217" name="Google Shape;217;p47"/>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Recursos y meta-recursos para estudiar</a:t>
            </a:r>
            <a:endParaRPr sz="3000"/>
          </a:p>
        </p:txBody>
      </p:sp>
      <p:pic>
        <p:nvPicPr>
          <p:cNvPr id="218" name="Google Shape;218;p47"/>
          <p:cNvPicPr preferRelativeResize="0"/>
          <p:nvPr/>
        </p:nvPicPr>
        <p:blipFill>
          <a:blip r:embed="rId5">
            <a:alphaModFix/>
          </a:blip>
          <a:stretch>
            <a:fillRect/>
          </a:stretch>
        </p:blipFill>
        <p:spPr>
          <a:xfrm>
            <a:off x="5538000" y="972375"/>
            <a:ext cx="2853800" cy="3518674"/>
          </a:xfrm>
          <a:prstGeom prst="rect">
            <a:avLst/>
          </a:prstGeom>
          <a:noFill/>
          <a:ln>
            <a:noFill/>
          </a:ln>
        </p:spPr>
      </p:pic>
      <p:pic>
        <p:nvPicPr>
          <p:cNvPr id="219" name="Google Shape;219;p47"/>
          <p:cNvPicPr preferRelativeResize="0"/>
          <p:nvPr/>
        </p:nvPicPr>
        <p:blipFill>
          <a:blip r:embed="rId6">
            <a:alphaModFix/>
          </a:blip>
          <a:stretch>
            <a:fillRect/>
          </a:stretch>
        </p:blipFill>
        <p:spPr>
          <a:xfrm>
            <a:off x="5538000" y="891281"/>
            <a:ext cx="2853799" cy="374629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